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91" autoAdjust="0"/>
  </p:normalViewPr>
  <p:slideViewPr>
    <p:cSldViewPr snapToGrid="0">
      <p:cViewPr varScale="1">
        <p:scale>
          <a:sx n="79" d="100"/>
          <a:sy n="79" d="100"/>
        </p:scale>
        <p:origin x="108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141A7E-4A88-440C-A868-CA5D2AEF9863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29B709AC-D85B-4194-A16A-103E86D89D12}">
      <dgm:prSet/>
      <dgm:spPr/>
      <dgm:t>
        <a:bodyPr/>
        <a:lstStyle/>
        <a:p>
          <a:r>
            <a:rPr lang="en-US" dirty="0"/>
            <a:t>Name: Dhruv Saini</a:t>
          </a:r>
        </a:p>
      </dgm:t>
    </dgm:pt>
    <dgm:pt modelId="{6B0ACD90-4CBA-4052-B087-AE3C7F85033B}" type="parTrans" cxnId="{FE9EB404-E8C8-43A0-A5BF-80FA91665EE0}">
      <dgm:prSet/>
      <dgm:spPr/>
      <dgm:t>
        <a:bodyPr/>
        <a:lstStyle/>
        <a:p>
          <a:endParaRPr lang="en-US"/>
        </a:p>
      </dgm:t>
    </dgm:pt>
    <dgm:pt modelId="{C1F944D3-91C1-4A35-A74F-A5C786836067}" type="sibTrans" cxnId="{FE9EB404-E8C8-43A0-A5BF-80FA91665EE0}">
      <dgm:prSet/>
      <dgm:spPr/>
      <dgm:t>
        <a:bodyPr/>
        <a:lstStyle/>
        <a:p>
          <a:endParaRPr lang="en-US"/>
        </a:p>
      </dgm:t>
    </dgm:pt>
    <dgm:pt modelId="{D14DF55F-A404-42B8-A614-751D2A0ED9DC}">
      <dgm:prSet/>
      <dgm:spPr/>
      <dgm:t>
        <a:bodyPr/>
        <a:lstStyle/>
        <a:p>
          <a:r>
            <a:rPr lang="en-US" dirty="0"/>
            <a:t>Graphic Era Deemed To be University</a:t>
          </a:r>
        </a:p>
      </dgm:t>
    </dgm:pt>
    <dgm:pt modelId="{57507B35-A50E-481B-BA8E-C73E14EE8EE8}" type="parTrans" cxnId="{142B6FEF-82BF-443F-99DE-0FFA3AC20C4A}">
      <dgm:prSet/>
      <dgm:spPr/>
      <dgm:t>
        <a:bodyPr/>
        <a:lstStyle/>
        <a:p>
          <a:endParaRPr lang="en-US"/>
        </a:p>
      </dgm:t>
    </dgm:pt>
    <dgm:pt modelId="{E74FFB38-EDBF-4197-B93D-4CBEB5ED979B}" type="sibTrans" cxnId="{142B6FEF-82BF-443F-99DE-0FFA3AC20C4A}">
      <dgm:prSet/>
      <dgm:spPr/>
      <dgm:t>
        <a:bodyPr/>
        <a:lstStyle/>
        <a:p>
          <a:endParaRPr lang="en-US"/>
        </a:p>
      </dgm:t>
    </dgm:pt>
    <dgm:pt modelId="{8468414B-5B8A-4C51-909B-A2F570341278}">
      <dgm:prSet/>
      <dgm:spPr/>
      <dgm:t>
        <a:bodyPr/>
        <a:lstStyle/>
        <a:p>
          <a:r>
            <a:rPr lang="en-US" dirty="0"/>
            <a:t>Section: ML</a:t>
          </a:r>
        </a:p>
      </dgm:t>
    </dgm:pt>
    <dgm:pt modelId="{8832CCE1-E177-46D8-BA19-F0FA375C9FDD}" type="parTrans" cxnId="{5E6778DE-E5C9-4CD0-83E0-F1AAE17606BE}">
      <dgm:prSet/>
      <dgm:spPr/>
      <dgm:t>
        <a:bodyPr/>
        <a:lstStyle/>
        <a:p>
          <a:endParaRPr lang="en-US"/>
        </a:p>
      </dgm:t>
    </dgm:pt>
    <dgm:pt modelId="{89101B2B-D88C-4521-96BC-EDEA55BC6B30}" type="sibTrans" cxnId="{5E6778DE-E5C9-4CD0-83E0-F1AAE17606BE}">
      <dgm:prSet/>
      <dgm:spPr/>
      <dgm:t>
        <a:bodyPr/>
        <a:lstStyle/>
        <a:p>
          <a:endParaRPr lang="en-US"/>
        </a:p>
      </dgm:t>
    </dgm:pt>
    <dgm:pt modelId="{8BE747BE-B324-44D4-9540-23BD6A6B7989}">
      <dgm:prSet/>
      <dgm:spPr/>
      <dgm:t>
        <a:bodyPr/>
        <a:lstStyle/>
        <a:p>
          <a:r>
            <a:rPr lang="en-US" dirty="0"/>
            <a:t>University Roll No. : 2015241</a:t>
          </a:r>
        </a:p>
      </dgm:t>
    </dgm:pt>
    <dgm:pt modelId="{61E3F608-C737-41D3-8737-97203647E426}" type="parTrans" cxnId="{AED67AFA-48DB-4B4F-8D2C-8DA3754E9C31}">
      <dgm:prSet/>
      <dgm:spPr/>
      <dgm:t>
        <a:bodyPr/>
        <a:lstStyle/>
        <a:p>
          <a:endParaRPr lang="en-US"/>
        </a:p>
      </dgm:t>
    </dgm:pt>
    <dgm:pt modelId="{A48FC45A-E204-4BF1-814C-04E1FC21B44A}" type="sibTrans" cxnId="{AED67AFA-48DB-4B4F-8D2C-8DA3754E9C31}">
      <dgm:prSet/>
      <dgm:spPr/>
      <dgm:t>
        <a:bodyPr/>
        <a:lstStyle/>
        <a:p>
          <a:endParaRPr lang="en-US"/>
        </a:p>
      </dgm:t>
    </dgm:pt>
    <dgm:pt modelId="{EFD38346-23F9-4FB1-A9D8-61A782A49C5D}" type="pres">
      <dgm:prSet presAssocID="{A9141A7E-4A88-440C-A868-CA5D2AEF9863}" presName="root" presStyleCnt="0">
        <dgm:presLayoutVars>
          <dgm:dir/>
          <dgm:resizeHandles val="exact"/>
        </dgm:presLayoutVars>
      </dgm:prSet>
      <dgm:spPr/>
    </dgm:pt>
    <dgm:pt modelId="{F2ABE296-AB64-4217-B98D-ABACEBB9305D}" type="pres">
      <dgm:prSet presAssocID="{29B709AC-D85B-4194-A16A-103E86D89D12}" presName="compNode" presStyleCnt="0"/>
      <dgm:spPr/>
    </dgm:pt>
    <dgm:pt modelId="{895EE589-EDCC-4822-8CA8-688C21AB6B60}" type="pres">
      <dgm:prSet presAssocID="{29B709AC-D85B-4194-A16A-103E86D89D1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1D79019B-CC71-44F4-8D23-EB49F7643517}" type="pres">
      <dgm:prSet presAssocID="{29B709AC-D85B-4194-A16A-103E86D89D12}" presName="spaceRect" presStyleCnt="0"/>
      <dgm:spPr/>
    </dgm:pt>
    <dgm:pt modelId="{D166C0EB-257B-47E0-A3BE-A61AB57E0247}" type="pres">
      <dgm:prSet presAssocID="{29B709AC-D85B-4194-A16A-103E86D89D12}" presName="textRect" presStyleLbl="revTx" presStyleIdx="0" presStyleCnt="4">
        <dgm:presLayoutVars>
          <dgm:chMax val="1"/>
          <dgm:chPref val="1"/>
        </dgm:presLayoutVars>
      </dgm:prSet>
      <dgm:spPr/>
    </dgm:pt>
    <dgm:pt modelId="{F6A9B7B0-7525-4000-909C-FBE7C003EE46}" type="pres">
      <dgm:prSet presAssocID="{C1F944D3-91C1-4A35-A74F-A5C786836067}" presName="sibTrans" presStyleCnt="0"/>
      <dgm:spPr/>
    </dgm:pt>
    <dgm:pt modelId="{48D727FB-1CA7-49F9-B622-21B9F5A6115E}" type="pres">
      <dgm:prSet presAssocID="{D14DF55F-A404-42B8-A614-751D2A0ED9DC}" presName="compNode" presStyleCnt="0"/>
      <dgm:spPr/>
    </dgm:pt>
    <dgm:pt modelId="{41297CF8-C666-4A18-B6BF-26D6FABB63B8}" type="pres">
      <dgm:prSet presAssocID="{D14DF55F-A404-42B8-A614-751D2A0ED9DC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ll paint brush"/>
        </a:ext>
      </dgm:extLst>
    </dgm:pt>
    <dgm:pt modelId="{BF8121DB-1E82-4494-A06B-BDA1EBB1D08F}" type="pres">
      <dgm:prSet presAssocID="{D14DF55F-A404-42B8-A614-751D2A0ED9DC}" presName="spaceRect" presStyleCnt="0"/>
      <dgm:spPr/>
    </dgm:pt>
    <dgm:pt modelId="{21607F06-8AB7-44F5-9FFB-F6C82E85D06F}" type="pres">
      <dgm:prSet presAssocID="{D14DF55F-A404-42B8-A614-751D2A0ED9DC}" presName="textRect" presStyleLbl="revTx" presStyleIdx="1" presStyleCnt="4">
        <dgm:presLayoutVars>
          <dgm:chMax val="1"/>
          <dgm:chPref val="1"/>
        </dgm:presLayoutVars>
      </dgm:prSet>
      <dgm:spPr/>
    </dgm:pt>
    <dgm:pt modelId="{0A0493B0-B1D4-4D3F-B0E7-05A9FC58031C}" type="pres">
      <dgm:prSet presAssocID="{E74FFB38-EDBF-4197-B93D-4CBEB5ED979B}" presName="sibTrans" presStyleCnt="0"/>
      <dgm:spPr/>
    </dgm:pt>
    <dgm:pt modelId="{F4916C7F-E2E9-440E-9620-D756FC489DE7}" type="pres">
      <dgm:prSet presAssocID="{8468414B-5B8A-4C51-909B-A2F570341278}" presName="compNode" presStyleCnt="0"/>
      <dgm:spPr/>
    </dgm:pt>
    <dgm:pt modelId="{EE56682A-3617-4B22-92D1-991DB3115D4B}" type="pres">
      <dgm:prSet presAssocID="{8468414B-5B8A-4C51-909B-A2F570341278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ne Arrow: Straight"/>
        </a:ext>
      </dgm:extLst>
    </dgm:pt>
    <dgm:pt modelId="{C70B7907-C30E-40A2-BE28-32EAAC1B79A5}" type="pres">
      <dgm:prSet presAssocID="{8468414B-5B8A-4C51-909B-A2F570341278}" presName="spaceRect" presStyleCnt="0"/>
      <dgm:spPr/>
    </dgm:pt>
    <dgm:pt modelId="{6F7AE024-3AD4-42F9-936F-50754A01790C}" type="pres">
      <dgm:prSet presAssocID="{8468414B-5B8A-4C51-909B-A2F570341278}" presName="textRect" presStyleLbl="revTx" presStyleIdx="2" presStyleCnt="4">
        <dgm:presLayoutVars>
          <dgm:chMax val="1"/>
          <dgm:chPref val="1"/>
        </dgm:presLayoutVars>
      </dgm:prSet>
      <dgm:spPr/>
    </dgm:pt>
    <dgm:pt modelId="{85EBF139-1DF1-4F07-96D6-1956189D7F6C}" type="pres">
      <dgm:prSet presAssocID="{89101B2B-D88C-4521-96BC-EDEA55BC6B30}" presName="sibTrans" presStyleCnt="0"/>
      <dgm:spPr/>
    </dgm:pt>
    <dgm:pt modelId="{86518091-92FD-4AE9-ADEC-32FF29BBBEEF}" type="pres">
      <dgm:prSet presAssocID="{8BE747BE-B324-44D4-9540-23BD6A6B7989}" presName="compNode" presStyleCnt="0"/>
      <dgm:spPr/>
    </dgm:pt>
    <dgm:pt modelId="{4FA138D6-E664-4DE4-9025-7BEFE5B20E18}" type="pres">
      <dgm:prSet presAssocID="{8BE747BE-B324-44D4-9540-23BD6A6B798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aduation Cap"/>
        </a:ext>
      </dgm:extLst>
    </dgm:pt>
    <dgm:pt modelId="{96DE3A53-1BFD-4573-958D-C414027BE700}" type="pres">
      <dgm:prSet presAssocID="{8BE747BE-B324-44D4-9540-23BD6A6B7989}" presName="spaceRect" presStyleCnt="0"/>
      <dgm:spPr/>
    </dgm:pt>
    <dgm:pt modelId="{94F11C42-4066-4B55-A00D-DB49D4CE181A}" type="pres">
      <dgm:prSet presAssocID="{8BE747BE-B324-44D4-9540-23BD6A6B7989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FE9EB404-E8C8-43A0-A5BF-80FA91665EE0}" srcId="{A9141A7E-4A88-440C-A868-CA5D2AEF9863}" destId="{29B709AC-D85B-4194-A16A-103E86D89D12}" srcOrd="0" destOrd="0" parTransId="{6B0ACD90-4CBA-4052-B087-AE3C7F85033B}" sibTransId="{C1F944D3-91C1-4A35-A74F-A5C786836067}"/>
    <dgm:cxn modelId="{6D6D4264-947D-4A50-A7CE-5C3758A7A5E5}" type="presOf" srcId="{8BE747BE-B324-44D4-9540-23BD6A6B7989}" destId="{94F11C42-4066-4B55-A00D-DB49D4CE181A}" srcOrd="0" destOrd="0" presId="urn:microsoft.com/office/officeart/2018/2/layout/IconLabelList"/>
    <dgm:cxn modelId="{17696568-273F-4BC6-8C88-D7C7F9E0C7EA}" type="presOf" srcId="{29B709AC-D85B-4194-A16A-103E86D89D12}" destId="{D166C0EB-257B-47E0-A3BE-A61AB57E0247}" srcOrd="0" destOrd="0" presId="urn:microsoft.com/office/officeart/2018/2/layout/IconLabelList"/>
    <dgm:cxn modelId="{19E4CA56-7858-49D4-9112-50DDFE8859D4}" type="presOf" srcId="{A9141A7E-4A88-440C-A868-CA5D2AEF9863}" destId="{EFD38346-23F9-4FB1-A9D8-61A782A49C5D}" srcOrd="0" destOrd="0" presId="urn:microsoft.com/office/officeart/2018/2/layout/IconLabelList"/>
    <dgm:cxn modelId="{24E1C184-EA66-46E9-A30C-785D7D6D0910}" type="presOf" srcId="{D14DF55F-A404-42B8-A614-751D2A0ED9DC}" destId="{21607F06-8AB7-44F5-9FFB-F6C82E85D06F}" srcOrd="0" destOrd="0" presId="urn:microsoft.com/office/officeart/2018/2/layout/IconLabelList"/>
    <dgm:cxn modelId="{0A61CA92-F372-48C3-B604-2D1209E94955}" type="presOf" srcId="{8468414B-5B8A-4C51-909B-A2F570341278}" destId="{6F7AE024-3AD4-42F9-936F-50754A01790C}" srcOrd="0" destOrd="0" presId="urn:microsoft.com/office/officeart/2018/2/layout/IconLabelList"/>
    <dgm:cxn modelId="{5E6778DE-E5C9-4CD0-83E0-F1AAE17606BE}" srcId="{A9141A7E-4A88-440C-A868-CA5D2AEF9863}" destId="{8468414B-5B8A-4C51-909B-A2F570341278}" srcOrd="2" destOrd="0" parTransId="{8832CCE1-E177-46D8-BA19-F0FA375C9FDD}" sibTransId="{89101B2B-D88C-4521-96BC-EDEA55BC6B30}"/>
    <dgm:cxn modelId="{142B6FEF-82BF-443F-99DE-0FFA3AC20C4A}" srcId="{A9141A7E-4A88-440C-A868-CA5D2AEF9863}" destId="{D14DF55F-A404-42B8-A614-751D2A0ED9DC}" srcOrd="1" destOrd="0" parTransId="{57507B35-A50E-481B-BA8E-C73E14EE8EE8}" sibTransId="{E74FFB38-EDBF-4197-B93D-4CBEB5ED979B}"/>
    <dgm:cxn modelId="{AED67AFA-48DB-4B4F-8D2C-8DA3754E9C31}" srcId="{A9141A7E-4A88-440C-A868-CA5D2AEF9863}" destId="{8BE747BE-B324-44D4-9540-23BD6A6B7989}" srcOrd="3" destOrd="0" parTransId="{61E3F608-C737-41D3-8737-97203647E426}" sibTransId="{A48FC45A-E204-4BF1-814C-04E1FC21B44A}"/>
    <dgm:cxn modelId="{63F085DA-980C-487B-8485-A1C27A9C4C22}" type="presParOf" srcId="{EFD38346-23F9-4FB1-A9D8-61A782A49C5D}" destId="{F2ABE296-AB64-4217-B98D-ABACEBB9305D}" srcOrd="0" destOrd="0" presId="urn:microsoft.com/office/officeart/2018/2/layout/IconLabelList"/>
    <dgm:cxn modelId="{07E22DFE-0F88-49E3-A167-E6C33D6B8C00}" type="presParOf" srcId="{F2ABE296-AB64-4217-B98D-ABACEBB9305D}" destId="{895EE589-EDCC-4822-8CA8-688C21AB6B60}" srcOrd="0" destOrd="0" presId="urn:microsoft.com/office/officeart/2018/2/layout/IconLabelList"/>
    <dgm:cxn modelId="{70119092-9972-4A82-9268-B4AAE7E7CFC7}" type="presParOf" srcId="{F2ABE296-AB64-4217-B98D-ABACEBB9305D}" destId="{1D79019B-CC71-44F4-8D23-EB49F7643517}" srcOrd="1" destOrd="0" presId="urn:microsoft.com/office/officeart/2018/2/layout/IconLabelList"/>
    <dgm:cxn modelId="{D809DFC3-FEDA-498D-83BF-D14D437AB0D6}" type="presParOf" srcId="{F2ABE296-AB64-4217-B98D-ABACEBB9305D}" destId="{D166C0EB-257B-47E0-A3BE-A61AB57E0247}" srcOrd="2" destOrd="0" presId="urn:microsoft.com/office/officeart/2018/2/layout/IconLabelList"/>
    <dgm:cxn modelId="{250F4DB4-ECA4-4E77-A684-AFEF0216EE71}" type="presParOf" srcId="{EFD38346-23F9-4FB1-A9D8-61A782A49C5D}" destId="{F6A9B7B0-7525-4000-909C-FBE7C003EE46}" srcOrd="1" destOrd="0" presId="urn:microsoft.com/office/officeart/2018/2/layout/IconLabelList"/>
    <dgm:cxn modelId="{B6AC10F0-D35B-4A42-8BD4-580DCCFEB501}" type="presParOf" srcId="{EFD38346-23F9-4FB1-A9D8-61A782A49C5D}" destId="{48D727FB-1CA7-49F9-B622-21B9F5A6115E}" srcOrd="2" destOrd="0" presId="urn:microsoft.com/office/officeart/2018/2/layout/IconLabelList"/>
    <dgm:cxn modelId="{D34F3A4E-936F-43CF-A0AC-023CEB4A6B37}" type="presParOf" srcId="{48D727FB-1CA7-49F9-B622-21B9F5A6115E}" destId="{41297CF8-C666-4A18-B6BF-26D6FABB63B8}" srcOrd="0" destOrd="0" presId="urn:microsoft.com/office/officeart/2018/2/layout/IconLabelList"/>
    <dgm:cxn modelId="{4B40FD21-98DF-4763-AFD9-962B245DD542}" type="presParOf" srcId="{48D727FB-1CA7-49F9-B622-21B9F5A6115E}" destId="{BF8121DB-1E82-4494-A06B-BDA1EBB1D08F}" srcOrd="1" destOrd="0" presId="urn:microsoft.com/office/officeart/2018/2/layout/IconLabelList"/>
    <dgm:cxn modelId="{41FD7719-7FDB-4B98-9079-79791C36DC64}" type="presParOf" srcId="{48D727FB-1CA7-49F9-B622-21B9F5A6115E}" destId="{21607F06-8AB7-44F5-9FFB-F6C82E85D06F}" srcOrd="2" destOrd="0" presId="urn:microsoft.com/office/officeart/2018/2/layout/IconLabelList"/>
    <dgm:cxn modelId="{9D9AEC32-0E38-423B-8558-E50E36BD6F70}" type="presParOf" srcId="{EFD38346-23F9-4FB1-A9D8-61A782A49C5D}" destId="{0A0493B0-B1D4-4D3F-B0E7-05A9FC58031C}" srcOrd="3" destOrd="0" presId="urn:microsoft.com/office/officeart/2018/2/layout/IconLabelList"/>
    <dgm:cxn modelId="{06545B36-88F2-45C7-896D-A48F92C0D150}" type="presParOf" srcId="{EFD38346-23F9-4FB1-A9D8-61A782A49C5D}" destId="{F4916C7F-E2E9-440E-9620-D756FC489DE7}" srcOrd="4" destOrd="0" presId="urn:microsoft.com/office/officeart/2018/2/layout/IconLabelList"/>
    <dgm:cxn modelId="{305E5826-7083-42BE-9E85-B9C9A0E8DD7A}" type="presParOf" srcId="{F4916C7F-E2E9-440E-9620-D756FC489DE7}" destId="{EE56682A-3617-4B22-92D1-991DB3115D4B}" srcOrd="0" destOrd="0" presId="urn:microsoft.com/office/officeart/2018/2/layout/IconLabelList"/>
    <dgm:cxn modelId="{73D03E11-3334-4591-B871-9839EE457AA3}" type="presParOf" srcId="{F4916C7F-E2E9-440E-9620-D756FC489DE7}" destId="{C70B7907-C30E-40A2-BE28-32EAAC1B79A5}" srcOrd="1" destOrd="0" presId="urn:microsoft.com/office/officeart/2018/2/layout/IconLabelList"/>
    <dgm:cxn modelId="{9813CBD0-A3DA-435F-BED7-FAD6BF27EEB2}" type="presParOf" srcId="{F4916C7F-E2E9-440E-9620-D756FC489DE7}" destId="{6F7AE024-3AD4-42F9-936F-50754A01790C}" srcOrd="2" destOrd="0" presId="urn:microsoft.com/office/officeart/2018/2/layout/IconLabelList"/>
    <dgm:cxn modelId="{AADFABD7-A89B-4E68-8220-F456B7004791}" type="presParOf" srcId="{EFD38346-23F9-4FB1-A9D8-61A782A49C5D}" destId="{85EBF139-1DF1-4F07-96D6-1956189D7F6C}" srcOrd="5" destOrd="0" presId="urn:microsoft.com/office/officeart/2018/2/layout/IconLabelList"/>
    <dgm:cxn modelId="{12B7F769-E41F-4894-A2DC-0658FE5BC915}" type="presParOf" srcId="{EFD38346-23F9-4FB1-A9D8-61A782A49C5D}" destId="{86518091-92FD-4AE9-ADEC-32FF29BBBEEF}" srcOrd="6" destOrd="0" presId="urn:microsoft.com/office/officeart/2018/2/layout/IconLabelList"/>
    <dgm:cxn modelId="{A2A7AB9A-A7CE-4402-BC6B-D4F101841D36}" type="presParOf" srcId="{86518091-92FD-4AE9-ADEC-32FF29BBBEEF}" destId="{4FA138D6-E664-4DE4-9025-7BEFE5B20E18}" srcOrd="0" destOrd="0" presId="urn:microsoft.com/office/officeart/2018/2/layout/IconLabelList"/>
    <dgm:cxn modelId="{A2778A80-0B78-42FD-AD0D-2DA80F52E6C8}" type="presParOf" srcId="{86518091-92FD-4AE9-ADEC-32FF29BBBEEF}" destId="{96DE3A53-1BFD-4573-958D-C414027BE700}" srcOrd="1" destOrd="0" presId="urn:microsoft.com/office/officeart/2018/2/layout/IconLabelList"/>
    <dgm:cxn modelId="{DF3412D4-166D-4A6C-840B-FE5CF5748F1F}" type="presParOf" srcId="{86518091-92FD-4AE9-ADEC-32FF29BBBEEF}" destId="{94F11C42-4066-4B55-A00D-DB49D4CE181A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1D0F937-AA3E-4156-8A62-BD855F0CDE90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1DB2B20-874B-44D5-9BA6-0FA39327C6A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Machine Learning(ML) is a method of data analysis that automates analytical model building</a:t>
          </a:r>
        </a:p>
      </dgm:t>
    </dgm:pt>
    <dgm:pt modelId="{2CA8A376-1E84-4B53-85BE-5D91E4517C72}" type="parTrans" cxnId="{4D4B779D-857F-4B93-B3B1-A6EEEA9514F2}">
      <dgm:prSet/>
      <dgm:spPr/>
      <dgm:t>
        <a:bodyPr/>
        <a:lstStyle/>
        <a:p>
          <a:endParaRPr lang="en-US"/>
        </a:p>
      </dgm:t>
    </dgm:pt>
    <dgm:pt modelId="{79D827BF-46F3-4162-A065-6033B3E8F7CB}" type="sibTrans" cxnId="{4D4B779D-857F-4B93-B3B1-A6EEEA9514F2}">
      <dgm:prSet/>
      <dgm:spPr/>
      <dgm:t>
        <a:bodyPr/>
        <a:lstStyle/>
        <a:p>
          <a:endParaRPr lang="en-US"/>
        </a:p>
      </dgm:t>
    </dgm:pt>
    <dgm:pt modelId="{FF4E5247-3CC1-4D93-8B89-C6065A28FDCB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dirty="0"/>
            <a:t>It is a branch of Artificial Intelligence based on the idea that systems can learn from data, identify patterns and make decisions with being explicitly programmed </a:t>
          </a:r>
          <a:endParaRPr lang="en-US" dirty="0"/>
        </a:p>
      </dgm:t>
    </dgm:pt>
    <dgm:pt modelId="{3C5A3F69-1AD9-417A-85E6-CD988410F583}" type="parTrans" cxnId="{3388A952-6A26-4739-A0C9-7AB9F55CE72D}">
      <dgm:prSet/>
      <dgm:spPr/>
      <dgm:t>
        <a:bodyPr/>
        <a:lstStyle/>
        <a:p>
          <a:endParaRPr lang="en-US"/>
        </a:p>
      </dgm:t>
    </dgm:pt>
    <dgm:pt modelId="{AFD32014-F29D-49DF-B733-7ECB6089F083}" type="sibTrans" cxnId="{3388A952-6A26-4739-A0C9-7AB9F55CE72D}">
      <dgm:prSet/>
      <dgm:spPr/>
      <dgm:t>
        <a:bodyPr/>
        <a:lstStyle/>
        <a:p>
          <a:endParaRPr lang="en-US"/>
        </a:p>
      </dgm:t>
    </dgm:pt>
    <dgm:pt modelId="{4A51ADBB-E225-42F1-A3B7-6448C0A113EA}" type="pres">
      <dgm:prSet presAssocID="{B1D0F937-AA3E-4156-8A62-BD855F0CDE90}" presName="root" presStyleCnt="0">
        <dgm:presLayoutVars>
          <dgm:dir/>
          <dgm:resizeHandles val="exact"/>
        </dgm:presLayoutVars>
      </dgm:prSet>
      <dgm:spPr/>
    </dgm:pt>
    <dgm:pt modelId="{D5390C38-A71D-495B-A622-CC82B32793F5}" type="pres">
      <dgm:prSet presAssocID="{51DB2B20-874B-44D5-9BA6-0FA39327C6AF}" presName="compNode" presStyleCnt="0"/>
      <dgm:spPr/>
    </dgm:pt>
    <dgm:pt modelId="{E19E801C-89EE-455D-AC8A-2AED7F132F41}" type="pres">
      <dgm:prSet presAssocID="{51DB2B20-874B-44D5-9BA6-0FA39327C6AF}" presName="bgRect" presStyleLbl="bgShp" presStyleIdx="0" presStyleCnt="2"/>
      <dgm:spPr/>
    </dgm:pt>
    <dgm:pt modelId="{B43EAACF-FF77-404E-A07C-C81677B8BE40}" type="pres">
      <dgm:prSet presAssocID="{51DB2B20-874B-44D5-9BA6-0FA39327C6AF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0FF48373-6043-4A51-BCBB-58AE9100BB00}" type="pres">
      <dgm:prSet presAssocID="{51DB2B20-874B-44D5-9BA6-0FA39327C6AF}" presName="spaceRect" presStyleCnt="0"/>
      <dgm:spPr/>
    </dgm:pt>
    <dgm:pt modelId="{47A03DEF-6B2F-46FC-BE29-506D7F1CA865}" type="pres">
      <dgm:prSet presAssocID="{51DB2B20-874B-44D5-9BA6-0FA39327C6AF}" presName="parTx" presStyleLbl="revTx" presStyleIdx="0" presStyleCnt="2">
        <dgm:presLayoutVars>
          <dgm:chMax val="0"/>
          <dgm:chPref val="0"/>
        </dgm:presLayoutVars>
      </dgm:prSet>
      <dgm:spPr/>
    </dgm:pt>
    <dgm:pt modelId="{05D43B7C-3B49-46E6-84E3-0226569E9534}" type="pres">
      <dgm:prSet presAssocID="{79D827BF-46F3-4162-A065-6033B3E8F7CB}" presName="sibTrans" presStyleCnt="0"/>
      <dgm:spPr/>
    </dgm:pt>
    <dgm:pt modelId="{B9924E1B-A0F6-4116-828F-76D7CE173055}" type="pres">
      <dgm:prSet presAssocID="{FF4E5247-3CC1-4D93-8B89-C6065A28FDCB}" presName="compNode" presStyleCnt="0"/>
      <dgm:spPr/>
    </dgm:pt>
    <dgm:pt modelId="{B4055D7F-0A03-4292-A1A2-6EB12EC7505D}" type="pres">
      <dgm:prSet presAssocID="{FF4E5247-3CC1-4D93-8B89-C6065A28FDCB}" presName="bgRect" presStyleLbl="bgShp" presStyleIdx="1" presStyleCnt="2"/>
      <dgm:spPr/>
    </dgm:pt>
    <dgm:pt modelId="{519AEC1F-9115-419A-831E-0D9A66425A8D}" type="pres">
      <dgm:prSet presAssocID="{FF4E5247-3CC1-4D93-8B89-C6065A28FDC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80EF55D5-5221-44D9-ADE6-521866927CCC}" type="pres">
      <dgm:prSet presAssocID="{FF4E5247-3CC1-4D93-8B89-C6065A28FDCB}" presName="spaceRect" presStyleCnt="0"/>
      <dgm:spPr/>
    </dgm:pt>
    <dgm:pt modelId="{D8ECB6B8-5C0B-4038-9A7A-C1CCE3E89348}" type="pres">
      <dgm:prSet presAssocID="{FF4E5247-3CC1-4D93-8B89-C6065A28FDCB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1C917D1D-9A4B-44E0-B2BA-A236F4D5D227}" type="presOf" srcId="{FF4E5247-3CC1-4D93-8B89-C6065A28FDCB}" destId="{D8ECB6B8-5C0B-4038-9A7A-C1CCE3E89348}" srcOrd="0" destOrd="0" presId="urn:microsoft.com/office/officeart/2018/2/layout/IconVerticalSolidList"/>
    <dgm:cxn modelId="{BC303E27-D7A7-47C2-89DE-515E12008261}" type="presOf" srcId="{B1D0F937-AA3E-4156-8A62-BD855F0CDE90}" destId="{4A51ADBB-E225-42F1-A3B7-6448C0A113EA}" srcOrd="0" destOrd="0" presId="urn:microsoft.com/office/officeart/2018/2/layout/IconVerticalSolidList"/>
    <dgm:cxn modelId="{5A119E4E-ED03-4E44-934C-5C36225FBA98}" type="presOf" srcId="{51DB2B20-874B-44D5-9BA6-0FA39327C6AF}" destId="{47A03DEF-6B2F-46FC-BE29-506D7F1CA865}" srcOrd="0" destOrd="0" presId="urn:microsoft.com/office/officeart/2018/2/layout/IconVerticalSolidList"/>
    <dgm:cxn modelId="{3388A952-6A26-4739-A0C9-7AB9F55CE72D}" srcId="{B1D0F937-AA3E-4156-8A62-BD855F0CDE90}" destId="{FF4E5247-3CC1-4D93-8B89-C6065A28FDCB}" srcOrd="1" destOrd="0" parTransId="{3C5A3F69-1AD9-417A-85E6-CD988410F583}" sibTransId="{AFD32014-F29D-49DF-B733-7ECB6089F083}"/>
    <dgm:cxn modelId="{4D4B779D-857F-4B93-B3B1-A6EEEA9514F2}" srcId="{B1D0F937-AA3E-4156-8A62-BD855F0CDE90}" destId="{51DB2B20-874B-44D5-9BA6-0FA39327C6AF}" srcOrd="0" destOrd="0" parTransId="{2CA8A376-1E84-4B53-85BE-5D91E4517C72}" sibTransId="{79D827BF-46F3-4162-A065-6033B3E8F7CB}"/>
    <dgm:cxn modelId="{5B0EFC5C-0C33-4AC8-8D13-54260D86A212}" type="presParOf" srcId="{4A51ADBB-E225-42F1-A3B7-6448C0A113EA}" destId="{D5390C38-A71D-495B-A622-CC82B32793F5}" srcOrd="0" destOrd="0" presId="urn:microsoft.com/office/officeart/2018/2/layout/IconVerticalSolidList"/>
    <dgm:cxn modelId="{0A03919F-0149-470F-9CA9-57A695A70F30}" type="presParOf" srcId="{D5390C38-A71D-495B-A622-CC82B32793F5}" destId="{E19E801C-89EE-455D-AC8A-2AED7F132F41}" srcOrd="0" destOrd="0" presId="urn:microsoft.com/office/officeart/2018/2/layout/IconVerticalSolidList"/>
    <dgm:cxn modelId="{9205B997-3B27-469A-B7AE-53C2CFEDDAA8}" type="presParOf" srcId="{D5390C38-A71D-495B-A622-CC82B32793F5}" destId="{B43EAACF-FF77-404E-A07C-C81677B8BE40}" srcOrd="1" destOrd="0" presId="urn:microsoft.com/office/officeart/2018/2/layout/IconVerticalSolidList"/>
    <dgm:cxn modelId="{1CD52E76-98F5-4CEC-9535-1D2CC9800CA8}" type="presParOf" srcId="{D5390C38-A71D-495B-A622-CC82B32793F5}" destId="{0FF48373-6043-4A51-BCBB-58AE9100BB00}" srcOrd="2" destOrd="0" presId="urn:microsoft.com/office/officeart/2018/2/layout/IconVerticalSolidList"/>
    <dgm:cxn modelId="{D2F15C14-2D57-4A57-80E6-0BBDB9076B22}" type="presParOf" srcId="{D5390C38-A71D-495B-A622-CC82B32793F5}" destId="{47A03DEF-6B2F-46FC-BE29-506D7F1CA865}" srcOrd="3" destOrd="0" presId="urn:microsoft.com/office/officeart/2018/2/layout/IconVerticalSolidList"/>
    <dgm:cxn modelId="{30E656A4-CDB3-4F45-AF43-CA8A1150C111}" type="presParOf" srcId="{4A51ADBB-E225-42F1-A3B7-6448C0A113EA}" destId="{05D43B7C-3B49-46E6-84E3-0226569E9534}" srcOrd="1" destOrd="0" presId="urn:microsoft.com/office/officeart/2018/2/layout/IconVerticalSolidList"/>
    <dgm:cxn modelId="{48AD134B-3A7D-4A39-B3AD-17774033964D}" type="presParOf" srcId="{4A51ADBB-E225-42F1-A3B7-6448C0A113EA}" destId="{B9924E1B-A0F6-4116-828F-76D7CE173055}" srcOrd="2" destOrd="0" presId="urn:microsoft.com/office/officeart/2018/2/layout/IconVerticalSolidList"/>
    <dgm:cxn modelId="{43CEDC37-47F7-460E-8408-F7B8A1987D67}" type="presParOf" srcId="{B9924E1B-A0F6-4116-828F-76D7CE173055}" destId="{B4055D7F-0A03-4292-A1A2-6EB12EC7505D}" srcOrd="0" destOrd="0" presId="urn:microsoft.com/office/officeart/2018/2/layout/IconVerticalSolidList"/>
    <dgm:cxn modelId="{9E7B116E-3CA6-4A8B-A48D-A7F3D3B3A60B}" type="presParOf" srcId="{B9924E1B-A0F6-4116-828F-76D7CE173055}" destId="{519AEC1F-9115-419A-831E-0D9A66425A8D}" srcOrd="1" destOrd="0" presId="urn:microsoft.com/office/officeart/2018/2/layout/IconVerticalSolidList"/>
    <dgm:cxn modelId="{2208E697-23C8-41A8-84D8-6B5583B4AA8D}" type="presParOf" srcId="{B9924E1B-A0F6-4116-828F-76D7CE173055}" destId="{80EF55D5-5221-44D9-ADE6-521866927CCC}" srcOrd="2" destOrd="0" presId="urn:microsoft.com/office/officeart/2018/2/layout/IconVerticalSolidList"/>
    <dgm:cxn modelId="{D61C05BD-8731-4FA9-BDC1-7B07B3B67413}" type="presParOf" srcId="{B9924E1B-A0F6-4116-828F-76D7CE173055}" destId="{D8ECB6B8-5C0B-4038-9A7A-C1CCE3E8934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3B64C61-B433-400E-8110-110631A1876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6874CE4-0435-4CE6-B4E3-D379A8D8C982}">
      <dgm:prSet/>
      <dgm:spPr/>
      <dgm:t>
        <a:bodyPr/>
        <a:lstStyle/>
        <a:p>
          <a:r>
            <a:rPr lang="en-US" u="sng"/>
            <a:t>True Positive (TP)</a:t>
          </a:r>
          <a:endParaRPr lang="en-US"/>
        </a:p>
      </dgm:t>
    </dgm:pt>
    <dgm:pt modelId="{CBED9846-6FFF-450C-B1E9-FF347191E08E}" type="parTrans" cxnId="{71330B2D-42E1-426D-91C9-2FB846148C61}">
      <dgm:prSet/>
      <dgm:spPr/>
      <dgm:t>
        <a:bodyPr/>
        <a:lstStyle/>
        <a:p>
          <a:endParaRPr lang="en-US"/>
        </a:p>
      </dgm:t>
    </dgm:pt>
    <dgm:pt modelId="{9BF6857A-5305-40F9-8649-53D2F3569A2F}" type="sibTrans" cxnId="{71330B2D-42E1-426D-91C9-2FB846148C61}">
      <dgm:prSet/>
      <dgm:spPr/>
      <dgm:t>
        <a:bodyPr/>
        <a:lstStyle/>
        <a:p>
          <a:endParaRPr lang="en-US"/>
        </a:p>
      </dgm:t>
    </dgm:pt>
    <dgm:pt modelId="{3B1A6557-C4CD-41F7-8F69-3C7EDDF607C0}">
      <dgm:prSet/>
      <dgm:spPr/>
      <dgm:t>
        <a:bodyPr/>
        <a:lstStyle/>
        <a:p>
          <a:r>
            <a:rPr lang="en-US" dirty="0"/>
            <a:t>The actual value was positive and the model predicted a positive value.</a:t>
          </a:r>
        </a:p>
      </dgm:t>
    </dgm:pt>
    <dgm:pt modelId="{6630826F-0D24-4362-932D-89ACEA7F6390}" type="parTrans" cxnId="{CC8536D4-D45E-44D9-8113-3DB53A7B8E8C}">
      <dgm:prSet/>
      <dgm:spPr/>
      <dgm:t>
        <a:bodyPr/>
        <a:lstStyle/>
        <a:p>
          <a:endParaRPr lang="en-US"/>
        </a:p>
      </dgm:t>
    </dgm:pt>
    <dgm:pt modelId="{02AB4965-DF82-4C76-AECE-C7691C6D39EE}" type="sibTrans" cxnId="{CC8536D4-D45E-44D9-8113-3DB53A7B8E8C}">
      <dgm:prSet/>
      <dgm:spPr/>
      <dgm:t>
        <a:bodyPr/>
        <a:lstStyle/>
        <a:p>
          <a:endParaRPr lang="en-US"/>
        </a:p>
      </dgm:t>
    </dgm:pt>
    <dgm:pt modelId="{7A2AFE1A-560E-423F-B9B2-B01C0E0E26C0}">
      <dgm:prSet/>
      <dgm:spPr/>
      <dgm:t>
        <a:bodyPr/>
        <a:lstStyle/>
        <a:p>
          <a:r>
            <a:rPr lang="en-US"/>
            <a:t>The predicted value matches actual value.</a:t>
          </a:r>
        </a:p>
      </dgm:t>
    </dgm:pt>
    <dgm:pt modelId="{C61648B7-C8DA-46DB-B540-5670AE8EFB01}" type="parTrans" cxnId="{630A11F0-B17A-49CD-98F0-09FAC16F44A8}">
      <dgm:prSet/>
      <dgm:spPr/>
      <dgm:t>
        <a:bodyPr/>
        <a:lstStyle/>
        <a:p>
          <a:endParaRPr lang="en-US"/>
        </a:p>
      </dgm:t>
    </dgm:pt>
    <dgm:pt modelId="{6C476F23-B826-400F-865F-E6AB498D777B}" type="sibTrans" cxnId="{630A11F0-B17A-49CD-98F0-09FAC16F44A8}">
      <dgm:prSet/>
      <dgm:spPr/>
      <dgm:t>
        <a:bodyPr/>
        <a:lstStyle/>
        <a:p>
          <a:endParaRPr lang="en-US"/>
        </a:p>
      </dgm:t>
    </dgm:pt>
    <dgm:pt modelId="{1A860E25-5113-40BC-99B9-9B1B3BC2CFBF}">
      <dgm:prSet/>
      <dgm:spPr/>
      <dgm:t>
        <a:bodyPr/>
        <a:lstStyle/>
        <a:p>
          <a:r>
            <a:rPr lang="en-US" u="sng"/>
            <a:t>True Negative (TN)</a:t>
          </a:r>
          <a:endParaRPr lang="en-US"/>
        </a:p>
      </dgm:t>
    </dgm:pt>
    <dgm:pt modelId="{48F06A23-A1A9-4B71-95CD-A2FCA9C68789}" type="parTrans" cxnId="{C8EED01E-63AF-4F77-9E16-D30C2557F13D}">
      <dgm:prSet/>
      <dgm:spPr/>
      <dgm:t>
        <a:bodyPr/>
        <a:lstStyle/>
        <a:p>
          <a:endParaRPr lang="en-US"/>
        </a:p>
      </dgm:t>
    </dgm:pt>
    <dgm:pt modelId="{142F0F64-8C6C-4188-8812-C530CBD43328}" type="sibTrans" cxnId="{C8EED01E-63AF-4F77-9E16-D30C2557F13D}">
      <dgm:prSet/>
      <dgm:spPr/>
      <dgm:t>
        <a:bodyPr/>
        <a:lstStyle/>
        <a:p>
          <a:endParaRPr lang="en-US"/>
        </a:p>
      </dgm:t>
    </dgm:pt>
    <dgm:pt modelId="{BB770BED-015B-413A-88E2-BAB00B6344B0}">
      <dgm:prSet/>
      <dgm:spPr/>
      <dgm:t>
        <a:bodyPr/>
        <a:lstStyle/>
        <a:p>
          <a:r>
            <a:rPr lang="en-US"/>
            <a:t>The actual value was negative and the model predicted a negative value.</a:t>
          </a:r>
        </a:p>
      </dgm:t>
    </dgm:pt>
    <dgm:pt modelId="{0A43893A-18D1-4B66-943D-B938FA6F2F3D}" type="parTrans" cxnId="{EEB706C1-FEFC-4DA1-8886-F7B31774050B}">
      <dgm:prSet/>
      <dgm:spPr/>
      <dgm:t>
        <a:bodyPr/>
        <a:lstStyle/>
        <a:p>
          <a:endParaRPr lang="en-US"/>
        </a:p>
      </dgm:t>
    </dgm:pt>
    <dgm:pt modelId="{8ED44285-2E26-464F-B254-9C5EDF2B25A0}" type="sibTrans" cxnId="{EEB706C1-FEFC-4DA1-8886-F7B31774050B}">
      <dgm:prSet/>
      <dgm:spPr/>
      <dgm:t>
        <a:bodyPr/>
        <a:lstStyle/>
        <a:p>
          <a:endParaRPr lang="en-US"/>
        </a:p>
      </dgm:t>
    </dgm:pt>
    <dgm:pt modelId="{F302FD9B-9BE8-4CB0-A56C-F847DAAA3974}">
      <dgm:prSet/>
      <dgm:spPr/>
      <dgm:t>
        <a:bodyPr/>
        <a:lstStyle/>
        <a:p>
          <a:r>
            <a:rPr lang="en-US"/>
            <a:t>The predicted value matches actual value.</a:t>
          </a:r>
        </a:p>
      </dgm:t>
    </dgm:pt>
    <dgm:pt modelId="{58217884-C8EB-49A8-8EDA-1736ABBEA278}" type="parTrans" cxnId="{9C862B9A-7FEC-4530-A4EF-2B1AEE763965}">
      <dgm:prSet/>
      <dgm:spPr/>
      <dgm:t>
        <a:bodyPr/>
        <a:lstStyle/>
        <a:p>
          <a:endParaRPr lang="en-US"/>
        </a:p>
      </dgm:t>
    </dgm:pt>
    <dgm:pt modelId="{11B7EC08-E353-4BCF-A2FA-72101BF5275A}" type="sibTrans" cxnId="{9C862B9A-7FEC-4530-A4EF-2B1AEE763965}">
      <dgm:prSet/>
      <dgm:spPr/>
      <dgm:t>
        <a:bodyPr/>
        <a:lstStyle/>
        <a:p>
          <a:endParaRPr lang="en-US"/>
        </a:p>
      </dgm:t>
    </dgm:pt>
    <dgm:pt modelId="{8356D097-726E-4AC2-8BC6-778A2362E045}">
      <dgm:prSet/>
      <dgm:spPr/>
      <dgm:t>
        <a:bodyPr/>
        <a:lstStyle/>
        <a:p>
          <a:r>
            <a:rPr lang="en-US" u="sng" dirty="0"/>
            <a:t>False Positive (FP)</a:t>
          </a:r>
          <a:endParaRPr lang="en-US" dirty="0"/>
        </a:p>
      </dgm:t>
    </dgm:pt>
    <dgm:pt modelId="{A8199899-F7A6-4BDF-8BEF-02C8E3F4A9C6}" type="parTrans" cxnId="{01EB6B26-BA52-4673-A36D-F21008C25B92}">
      <dgm:prSet/>
      <dgm:spPr/>
      <dgm:t>
        <a:bodyPr/>
        <a:lstStyle/>
        <a:p>
          <a:endParaRPr lang="en-US"/>
        </a:p>
      </dgm:t>
    </dgm:pt>
    <dgm:pt modelId="{872A62C0-98FD-4D8E-BF61-6D1AD4954ED8}" type="sibTrans" cxnId="{01EB6B26-BA52-4673-A36D-F21008C25B92}">
      <dgm:prSet/>
      <dgm:spPr/>
      <dgm:t>
        <a:bodyPr/>
        <a:lstStyle/>
        <a:p>
          <a:endParaRPr lang="en-US"/>
        </a:p>
      </dgm:t>
    </dgm:pt>
    <dgm:pt modelId="{D9EA0B1D-8BB8-4514-B6DC-8503F9A0FDBF}">
      <dgm:prSet/>
      <dgm:spPr/>
      <dgm:t>
        <a:bodyPr/>
        <a:lstStyle/>
        <a:p>
          <a:r>
            <a:rPr lang="en-US"/>
            <a:t>The actual value was negative but model predicted a positive value.</a:t>
          </a:r>
        </a:p>
      </dgm:t>
    </dgm:pt>
    <dgm:pt modelId="{AC8308A5-FB3D-42EF-878B-1AE89EA06A69}" type="parTrans" cxnId="{4D89A2CE-8C1C-4C9E-9777-06C0025576FA}">
      <dgm:prSet/>
      <dgm:spPr/>
      <dgm:t>
        <a:bodyPr/>
        <a:lstStyle/>
        <a:p>
          <a:endParaRPr lang="en-US"/>
        </a:p>
      </dgm:t>
    </dgm:pt>
    <dgm:pt modelId="{64B4D3B8-BD61-48CB-BCB9-56FDD9A91929}" type="sibTrans" cxnId="{4D89A2CE-8C1C-4C9E-9777-06C0025576FA}">
      <dgm:prSet/>
      <dgm:spPr/>
      <dgm:t>
        <a:bodyPr/>
        <a:lstStyle/>
        <a:p>
          <a:endParaRPr lang="en-US"/>
        </a:p>
      </dgm:t>
    </dgm:pt>
    <dgm:pt modelId="{1F07A2C7-3DC0-41D0-B310-069E1CFD1EEE}">
      <dgm:prSet/>
      <dgm:spPr/>
      <dgm:t>
        <a:bodyPr/>
        <a:lstStyle/>
        <a:p>
          <a:r>
            <a:rPr lang="en-US"/>
            <a:t>The predicted value was falsely predicted.</a:t>
          </a:r>
        </a:p>
      </dgm:t>
    </dgm:pt>
    <dgm:pt modelId="{61C58FD1-C671-4F8B-BF3D-48E9765C0228}" type="parTrans" cxnId="{0E5544D8-2D78-41C1-9342-93519A209532}">
      <dgm:prSet/>
      <dgm:spPr/>
      <dgm:t>
        <a:bodyPr/>
        <a:lstStyle/>
        <a:p>
          <a:endParaRPr lang="en-US"/>
        </a:p>
      </dgm:t>
    </dgm:pt>
    <dgm:pt modelId="{4A8FAD5B-A76B-43FA-99AE-A7A8BF0947A1}" type="sibTrans" cxnId="{0E5544D8-2D78-41C1-9342-93519A209532}">
      <dgm:prSet/>
      <dgm:spPr/>
      <dgm:t>
        <a:bodyPr/>
        <a:lstStyle/>
        <a:p>
          <a:endParaRPr lang="en-US"/>
        </a:p>
      </dgm:t>
    </dgm:pt>
    <dgm:pt modelId="{E2786A37-D4A6-48A2-9B9E-8F5FB6F3E19F}">
      <dgm:prSet/>
      <dgm:spPr/>
      <dgm:t>
        <a:bodyPr/>
        <a:lstStyle/>
        <a:p>
          <a:r>
            <a:rPr lang="en-US" u="sng"/>
            <a:t>False Negative (FN)</a:t>
          </a:r>
          <a:endParaRPr lang="en-US"/>
        </a:p>
      </dgm:t>
    </dgm:pt>
    <dgm:pt modelId="{09E959D8-0DBC-43B1-944B-9C990881C50C}" type="parTrans" cxnId="{842F344E-0D9B-4873-9D58-9D7D7F704B21}">
      <dgm:prSet/>
      <dgm:spPr/>
      <dgm:t>
        <a:bodyPr/>
        <a:lstStyle/>
        <a:p>
          <a:endParaRPr lang="en-US"/>
        </a:p>
      </dgm:t>
    </dgm:pt>
    <dgm:pt modelId="{EC1BAA9F-DF34-4633-B43F-D0EBDC9E225E}" type="sibTrans" cxnId="{842F344E-0D9B-4873-9D58-9D7D7F704B21}">
      <dgm:prSet/>
      <dgm:spPr/>
      <dgm:t>
        <a:bodyPr/>
        <a:lstStyle/>
        <a:p>
          <a:endParaRPr lang="en-US"/>
        </a:p>
      </dgm:t>
    </dgm:pt>
    <dgm:pt modelId="{3E591CF3-E075-4232-BB24-2CF8085F5D0B}">
      <dgm:prSet/>
      <dgm:spPr/>
      <dgm:t>
        <a:bodyPr/>
        <a:lstStyle/>
        <a:p>
          <a:r>
            <a:rPr lang="en-US"/>
            <a:t>The actual value was positive but model predicted a positive value.</a:t>
          </a:r>
        </a:p>
      </dgm:t>
    </dgm:pt>
    <dgm:pt modelId="{615F3D2F-4BB8-403F-95B6-E29C42494F9C}" type="parTrans" cxnId="{24E2FAA7-83A0-4A81-A642-96279EC2F16E}">
      <dgm:prSet/>
      <dgm:spPr/>
      <dgm:t>
        <a:bodyPr/>
        <a:lstStyle/>
        <a:p>
          <a:endParaRPr lang="en-US"/>
        </a:p>
      </dgm:t>
    </dgm:pt>
    <dgm:pt modelId="{76BF7108-9366-4DB1-8216-BB49BBA4E052}" type="sibTrans" cxnId="{24E2FAA7-83A0-4A81-A642-96279EC2F16E}">
      <dgm:prSet/>
      <dgm:spPr/>
      <dgm:t>
        <a:bodyPr/>
        <a:lstStyle/>
        <a:p>
          <a:endParaRPr lang="en-US"/>
        </a:p>
      </dgm:t>
    </dgm:pt>
    <dgm:pt modelId="{AFB90582-49C2-43D5-B4AF-7C3B53793C5D}">
      <dgm:prSet/>
      <dgm:spPr/>
      <dgm:t>
        <a:bodyPr/>
        <a:lstStyle/>
        <a:p>
          <a:r>
            <a:rPr lang="en-US"/>
            <a:t>The predicted value was falsely predicted.</a:t>
          </a:r>
        </a:p>
      </dgm:t>
    </dgm:pt>
    <dgm:pt modelId="{A0DDACF9-5903-4BE5-85DC-6B36DA2E60AA}" type="parTrans" cxnId="{7492181E-959F-4F58-95B0-26C95951CD49}">
      <dgm:prSet/>
      <dgm:spPr/>
      <dgm:t>
        <a:bodyPr/>
        <a:lstStyle/>
        <a:p>
          <a:endParaRPr lang="en-US"/>
        </a:p>
      </dgm:t>
    </dgm:pt>
    <dgm:pt modelId="{058B128C-5269-4488-9E21-9F51A13143F6}" type="sibTrans" cxnId="{7492181E-959F-4F58-95B0-26C95951CD49}">
      <dgm:prSet/>
      <dgm:spPr/>
      <dgm:t>
        <a:bodyPr/>
        <a:lstStyle/>
        <a:p>
          <a:endParaRPr lang="en-US"/>
        </a:p>
      </dgm:t>
    </dgm:pt>
    <dgm:pt modelId="{EA43CB65-1584-4EEC-8EAA-18C48CF3B37D}" type="pres">
      <dgm:prSet presAssocID="{13B64C61-B433-400E-8110-110631A18763}" presName="linear" presStyleCnt="0">
        <dgm:presLayoutVars>
          <dgm:animLvl val="lvl"/>
          <dgm:resizeHandles val="exact"/>
        </dgm:presLayoutVars>
      </dgm:prSet>
      <dgm:spPr/>
    </dgm:pt>
    <dgm:pt modelId="{05E706D7-FF9F-44EA-AFEB-F405935AF3D3}" type="pres">
      <dgm:prSet presAssocID="{36874CE4-0435-4CE6-B4E3-D379A8D8C982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DF217FB4-66F1-4BB5-B282-3AA24E8C4523}" type="pres">
      <dgm:prSet presAssocID="{36874CE4-0435-4CE6-B4E3-D379A8D8C982}" presName="childText" presStyleLbl="revTx" presStyleIdx="0" presStyleCnt="4">
        <dgm:presLayoutVars>
          <dgm:bulletEnabled val="1"/>
        </dgm:presLayoutVars>
      </dgm:prSet>
      <dgm:spPr/>
    </dgm:pt>
    <dgm:pt modelId="{2FA588FB-DD65-48D9-AE80-C083B2E5A7E8}" type="pres">
      <dgm:prSet presAssocID="{1A860E25-5113-40BC-99B9-9B1B3BC2CFBF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FA6B3DB6-DBB8-4601-BA2E-1A4CD9BD5BD4}" type="pres">
      <dgm:prSet presAssocID="{1A860E25-5113-40BC-99B9-9B1B3BC2CFBF}" presName="childText" presStyleLbl="revTx" presStyleIdx="1" presStyleCnt="4">
        <dgm:presLayoutVars>
          <dgm:bulletEnabled val="1"/>
        </dgm:presLayoutVars>
      </dgm:prSet>
      <dgm:spPr/>
    </dgm:pt>
    <dgm:pt modelId="{682D00CC-155E-4AAC-A644-7550AC9CFF00}" type="pres">
      <dgm:prSet presAssocID="{8356D097-726E-4AC2-8BC6-778A2362E04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2609C537-5771-468A-B919-3BC3AFC413D7}" type="pres">
      <dgm:prSet presAssocID="{8356D097-726E-4AC2-8BC6-778A2362E045}" presName="childText" presStyleLbl="revTx" presStyleIdx="2" presStyleCnt="4">
        <dgm:presLayoutVars>
          <dgm:bulletEnabled val="1"/>
        </dgm:presLayoutVars>
      </dgm:prSet>
      <dgm:spPr/>
    </dgm:pt>
    <dgm:pt modelId="{D07F7679-3167-4E5B-83D7-3691AF506379}" type="pres">
      <dgm:prSet presAssocID="{E2786A37-D4A6-48A2-9B9E-8F5FB6F3E19F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2D92B25B-5764-4FAB-A801-CA4D00DCD6B8}" type="pres">
      <dgm:prSet presAssocID="{E2786A37-D4A6-48A2-9B9E-8F5FB6F3E19F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8523A809-A6AB-4CCD-B655-5F6926DD571D}" type="presOf" srcId="{3E591CF3-E075-4232-BB24-2CF8085F5D0B}" destId="{2D92B25B-5764-4FAB-A801-CA4D00DCD6B8}" srcOrd="0" destOrd="0" presId="urn:microsoft.com/office/officeart/2005/8/layout/vList2"/>
    <dgm:cxn modelId="{2390390D-152C-409E-9B1D-F27147B6CB51}" type="presOf" srcId="{BB770BED-015B-413A-88E2-BAB00B6344B0}" destId="{FA6B3DB6-DBB8-4601-BA2E-1A4CD9BD5BD4}" srcOrd="0" destOrd="0" presId="urn:microsoft.com/office/officeart/2005/8/layout/vList2"/>
    <dgm:cxn modelId="{7492181E-959F-4F58-95B0-26C95951CD49}" srcId="{E2786A37-D4A6-48A2-9B9E-8F5FB6F3E19F}" destId="{AFB90582-49C2-43D5-B4AF-7C3B53793C5D}" srcOrd="1" destOrd="0" parTransId="{A0DDACF9-5903-4BE5-85DC-6B36DA2E60AA}" sibTransId="{058B128C-5269-4488-9E21-9F51A13143F6}"/>
    <dgm:cxn modelId="{C8EED01E-63AF-4F77-9E16-D30C2557F13D}" srcId="{13B64C61-B433-400E-8110-110631A18763}" destId="{1A860E25-5113-40BC-99B9-9B1B3BC2CFBF}" srcOrd="1" destOrd="0" parTransId="{48F06A23-A1A9-4B71-95CD-A2FCA9C68789}" sibTransId="{142F0F64-8C6C-4188-8812-C530CBD43328}"/>
    <dgm:cxn modelId="{D9F42D23-F275-498E-8511-EC41DD3D4325}" type="presOf" srcId="{F302FD9B-9BE8-4CB0-A56C-F847DAAA3974}" destId="{FA6B3DB6-DBB8-4601-BA2E-1A4CD9BD5BD4}" srcOrd="0" destOrd="1" presId="urn:microsoft.com/office/officeart/2005/8/layout/vList2"/>
    <dgm:cxn modelId="{01EB6B26-BA52-4673-A36D-F21008C25B92}" srcId="{13B64C61-B433-400E-8110-110631A18763}" destId="{8356D097-726E-4AC2-8BC6-778A2362E045}" srcOrd="2" destOrd="0" parTransId="{A8199899-F7A6-4BDF-8BEF-02C8E3F4A9C6}" sibTransId="{872A62C0-98FD-4D8E-BF61-6D1AD4954ED8}"/>
    <dgm:cxn modelId="{71330B2D-42E1-426D-91C9-2FB846148C61}" srcId="{13B64C61-B433-400E-8110-110631A18763}" destId="{36874CE4-0435-4CE6-B4E3-D379A8D8C982}" srcOrd="0" destOrd="0" parTransId="{CBED9846-6FFF-450C-B1E9-FF347191E08E}" sibTransId="{9BF6857A-5305-40F9-8649-53D2F3569A2F}"/>
    <dgm:cxn modelId="{6C24D832-4535-4161-94DF-FB2F6E924428}" type="presOf" srcId="{1F07A2C7-3DC0-41D0-B310-069E1CFD1EEE}" destId="{2609C537-5771-468A-B919-3BC3AFC413D7}" srcOrd="0" destOrd="1" presId="urn:microsoft.com/office/officeart/2005/8/layout/vList2"/>
    <dgm:cxn modelId="{B01AFD5F-C411-44B2-A5E5-35DEAAEA5817}" type="presOf" srcId="{7A2AFE1A-560E-423F-B9B2-B01C0E0E26C0}" destId="{DF217FB4-66F1-4BB5-B282-3AA24E8C4523}" srcOrd="0" destOrd="1" presId="urn:microsoft.com/office/officeart/2005/8/layout/vList2"/>
    <dgm:cxn modelId="{3740C243-6429-443C-B684-FC02681D6B48}" type="presOf" srcId="{13B64C61-B433-400E-8110-110631A18763}" destId="{EA43CB65-1584-4EEC-8EAA-18C48CF3B37D}" srcOrd="0" destOrd="0" presId="urn:microsoft.com/office/officeart/2005/8/layout/vList2"/>
    <dgm:cxn modelId="{5F427E49-A662-4E7D-B8F8-E9944D6DDD86}" type="presOf" srcId="{AFB90582-49C2-43D5-B4AF-7C3B53793C5D}" destId="{2D92B25B-5764-4FAB-A801-CA4D00DCD6B8}" srcOrd="0" destOrd="1" presId="urn:microsoft.com/office/officeart/2005/8/layout/vList2"/>
    <dgm:cxn modelId="{842F344E-0D9B-4873-9D58-9D7D7F704B21}" srcId="{13B64C61-B433-400E-8110-110631A18763}" destId="{E2786A37-D4A6-48A2-9B9E-8F5FB6F3E19F}" srcOrd="3" destOrd="0" parTransId="{09E959D8-0DBC-43B1-944B-9C990881C50C}" sibTransId="{EC1BAA9F-DF34-4633-B43F-D0EBDC9E225E}"/>
    <dgm:cxn modelId="{5FD6565A-4D07-4855-9A5A-A5D2674E076B}" type="presOf" srcId="{3B1A6557-C4CD-41F7-8F69-3C7EDDF607C0}" destId="{DF217FB4-66F1-4BB5-B282-3AA24E8C4523}" srcOrd="0" destOrd="0" presId="urn:microsoft.com/office/officeart/2005/8/layout/vList2"/>
    <dgm:cxn modelId="{38AF098F-5D0C-4137-9979-B76FB3CE0EE5}" type="presOf" srcId="{36874CE4-0435-4CE6-B4E3-D379A8D8C982}" destId="{05E706D7-FF9F-44EA-AFEB-F405935AF3D3}" srcOrd="0" destOrd="0" presId="urn:microsoft.com/office/officeart/2005/8/layout/vList2"/>
    <dgm:cxn modelId="{61479F90-EC57-41F2-A885-1333ECEC3537}" type="presOf" srcId="{8356D097-726E-4AC2-8BC6-778A2362E045}" destId="{682D00CC-155E-4AAC-A644-7550AC9CFF00}" srcOrd="0" destOrd="0" presId="urn:microsoft.com/office/officeart/2005/8/layout/vList2"/>
    <dgm:cxn modelId="{9C862B9A-7FEC-4530-A4EF-2B1AEE763965}" srcId="{1A860E25-5113-40BC-99B9-9B1B3BC2CFBF}" destId="{F302FD9B-9BE8-4CB0-A56C-F847DAAA3974}" srcOrd="1" destOrd="0" parTransId="{58217884-C8EB-49A8-8EDA-1736ABBEA278}" sibTransId="{11B7EC08-E353-4BCF-A2FA-72101BF5275A}"/>
    <dgm:cxn modelId="{95951C9D-772A-43C2-A818-577177577054}" type="presOf" srcId="{E2786A37-D4A6-48A2-9B9E-8F5FB6F3E19F}" destId="{D07F7679-3167-4E5B-83D7-3691AF506379}" srcOrd="0" destOrd="0" presId="urn:microsoft.com/office/officeart/2005/8/layout/vList2"/>
    <dgm:cxn modelId="{24E2FAA7-83A0-4A81-A642-96279EC2F16E}" srcId="{E2786A37-D4A6-48A2-9B9E-8F5FB6F3E19F}" destId="{3E591CF3-E075-4232-BB24-2CF8085F5D0B}" srcOrd="0" destOrd="0" parTransId="{615F3D2F-4BB8-403F-95B6-E29C42494F9C}" sibTransId="{76BF7108-9366-4DB1-8216-BB49BBA4E052}"/>
    <dgm:cxn modelId="{D43715BF-50EF-427C-9063-537955D500DD}" type="presOf" srcId="{1A860E25-5113-40BC-99B9-9B1B3BC2CFBF}" destId="{2FA588FB-DD65-48D9-AE80-C083B2E5A7E8}" srcOrd="0" destOrd="0" presId="urn:microsoft.com/office/officeart/2005/8/layout/vList2"/>
    <dgm:cxn modelId="{EEB706C1-FEFC-4DA1-8886-F7B31774050B}" srcId="{1A860E25-5113-40BC-99B9-9B1B3BC2CFBF}" destId="{BB770BED-015B-413A-88E2-BAB00B6344B0}" srcOrd="0" destOrd="0" parTransId="{0A43893A-18D1-4B66-943D-B938FA6F2F3D}" sibTransId="{8ED44285-2E26-464F-B254-9C5EDF2B25A0}"/>
    <dgm:cxn modelId="{4D89A2CE-8C1C-4C9E-9777-06C0025576FA}" srcId="{8356D097-726E-4AC2-8BC6-778A2362E045}" destId="{D9EA0B1D-8BB8-4514-B6DC-8503F9A0FDBF}" srcOrd="0" destOrd="0" parTransId="{AC8308A5-FB3D-42EF-878B-1AE89EA06A69}" sibTransId="{64B4D3B8-BD61-48CB-BCB9-56FDD9A91929}"/>
    <dgm:cxn modelId="{CC8536D4-D45E-44D9-8113-3DB53A7B8E8C}" srcId="{36874CE4-0435-4CE6-B4E3-D379A8D8C982}" destId="{3B1A6557-C4CD-41F7-8F69-3C7EDDF607C0}" srcOrd="0" destOrd="0" parTransId="{6630826F-0D24-4362-932D-89ACEA7F6390}" sibTransId="{02AB4965-DF82-4C76-AECE-C7691C6D39EE}"/>
    <dgm:cxn modelId="{0E5544D8-2D78-41C1-9342-93519A209532}" srcId="{8356D097-726E-4AC2-8BC6-778A2362E045}" destId="{1F07A2C7-3DC0-41D0-B310-069E1CFD1EEE}" srcOrd="1" destOrd="0" parTransId="{61C58FD1-C671-4F8B-BF3D-48E9765C0228}" sibTransId="{4A8FAD5B-A76B-43FA-99AE-A7A8BF0947A1}"/>
    <dgm:cxn modelId="{630A11F0-B17A-49CD-98F0-09FAC16F44A8}" srcId="{36874CE4-0435-4CE6-B4E3-D379A8D8C982}" destId="{7A2AFE1A-560E-423F-B9B2-B01C0E0E26C0}" srcOrd="1" destOrd="0" parTransId="{C61648B7-C8DA-46DB-B540-5670AE8EFB01}" sibTransId="{6C476F23-B826-400F-865F-E6AB498D777B}"/>
    <dgm:cxn modelId="{B98772FF-233B-47CA-A634-BED57A907D19}" type="presOf" srcId="{D9EA0B1D-8BB8-4514-B6DC-8503F9A0FDBF}" destId="{2609C537-5771-468A-B919-3BC3AFC413D7}" srcOrd="0" destOrd="0" presId="urn:microsoft.com/office/officeart/2005/8/layout/vList2"/>
    <dgm:cxn modelId="{D8F067EE-1265-40FB-848E-EBC5C0296B70}" type="presParOf" srcId="{EA43CB65-1584-4EEC-8EAA-18C48CF3B37D}" destId="{05E706D7-FF9F-44EA-AFEB-F405935AF3D3}" srcOrd="0" destOrd="0" presId="urn:microsoft.com/office/officeart/2005/8/layout/vList2"/>
    <dgm:cxn modelId="{55D1EAAA-D2C5-494A-AC1C-5AAC5AF67727}" type="presParOf" srcId="{EA43CB65-1584-4EEC-8EAA-18C48CF3B37D}" destId="{DF217FB4-66F1-4BB5-B282-3AA24E8C4523}" srcOrd="1" destOrd="0" presId="urn:microsoft.com/office/officeart/2005/8/layout/vList2"/>
    <dgm:cxn modelId="{90467A4F-0CA8-44AD-905E-6ACEB86C0DA9}" type="presParOf" srcId="{EA43CB65-1584-4EEC-8EAA-18C48CF3B37D}" destId="{2FA588FB-DD65-48D9-AE80-C083B2E5A7E8}" srcOrd="2" destOrd="0" presId="urn:microsoft.com/office/officeart/2005/8/layout/vList2"/>
    <dgm:cxn modelId="{9E35C0C4-2D2F-457B-9133-E7F62A3A6767}" type="presParOf" srcId="{EA43CB65-1584-4EEC-8EAA-18C48CF3B37D}" destId="{FA6B3DB6-DBB8-4601-BA2E-1A4CD9BD5BD4}" srcOrd="3" destOrd="0" presId="urn:microsoft.com/office/officeart/2005/8/layout/vList2"/>
    <dgm:cxn modelId="{3599B116-5293-4677-91EF-D0EDCDB2D00B}" type="presParOf" srcId="{EA43CB65-1584-4EEC-8EAA-18C48CF3B37D}" destId="{682D00CC-155E-4AAC-A644-7550AC9CFF00}" srcOrd="4" destOrd="0" presId="urn:microsoft.com/office/officeart/2005/8/layout/vList2"/>
    <dgm:cxn modelId="{EA836BA0-97DB-4D88-8D87-35F5B18FDAAC}" type="presParOf" srcId="{EA43CB65-1584-4EEC-8EAA-18C48CF3B37D}" destId="{2609C537-5771-468A-B919-3BC3AFC413D7}" srcOrd="5" destOrd="0" presId="urn:microsoft.com/office/officeart/2005/8/layout/vList2"/>
    <dgm:cxn modelId="{5F1F0484-6BE6-4ADB-93D1-DE3F399B3F90}" type="presParOf" srcId="{EA43CB65-1584-4EEC-8EAA-18C48CF3B37D}" destId="{D07F7679-3167-4E5B-83D7-3691AF506379}" srcOrd="6" destOrd="0" presId="urn:microsoft.com/office/officeart/2005/8/layout/vList2"/>
    <dgm:cxn modelId="{4A84E351-F15C-4BCA-9BCA-21E7D34C749F}" type="presParOf" srcId="{EA43CB65-1584-4EEC-8EAA-18C48CF3B37D}" destId="{2D92B25B-5764-4FAB-A801-CA4D00DCD6B8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5EE589-EDCC-4822-8CA8-688C21AB6B60}">
      <dsp:nvSpPr>
        <dsp:cNvPr id="0" name=""/>
        <dsp:cNvSpPr/>
      </dsp:nvSpPr>
      <dsp:spPr>
        <a:xfrm>
          <a:off x="457454" y="631350"/>
          <a:ext cx="748300" cy="7483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66C0EB-257B-47E0-A3BE-A61AB57E0247}">
      <dsp:nvSpPr>
        <dsp:cNvPr id="0" name=""/>
        <dsp:cNvSpPr/>
      </dsp:nvSpPr>
      <dsp:spPr>
        <a:xfrm>
          <a:off x="159" y="1629255"/>
          <a:ext cx="1662890" cy="6651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Name: Dhruv Saini</a:t>
          </a:r>
        </a:p>
      </dsp:txBody>
      <dsp:txXfrm>
        <a:off x="159" y="1629255"/>
        <a:ext cx="1662890" cy="665156"/>
      </dsp:txXfrm>
    </dsp:sp>
    <dsp:sp modelId="{41297CF8-C666-4A18-B6BF-26D6FABB63B8}">
      <dsp:nvSpPr>
        <dsp:cNvPr id="0" name=""/>
        <dsp:cNvSpPr/>
      </dsp:nvSpPr>
      <dsp:spPr>
        <a:xfrm>
          <a:off x="2411351" y="631350"/>
          <a:ext cx="748300" cy="7483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607F06-8AB7-44F5-9FFB-F6C82E85D06F}">
      <dsp:nvSpPr>
        <dsp:cNvPr id="0" name=""/>
        <dsp:cNvSpPr/>
      </dsp:nvSpPr>
      <dsp:spPr>
        <a:xfrm>
          <a:off x="1954056" y="1629255"/>
          <a:ext cx="1662890" cy="6651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Graphic Era Deemed To be University</a:t>
          </a:r>
        </a:p>
      </dsp:txBody>
      <dsp:txXfrm>
        <a:off x="1954056" y="1629255"/>
        <a:ext cx="1662890" cy="665156"/>
      </dsp:txXfrm>
    </dsp:sp>
    <dsp:sp modelId="{EE56682A-3617-4B22-92D1-991DB3115D4B}">
      <dsp:nvSpPr>
        <dsp:cNvPr id="0" name=""/>
        <dsp:cNvSpPr/>
      </dsp:nvSpPr>
      <dsp:spPr>
        <a:xfrm>
          <a:off x="4365247" y="631350"/>
          <a:ext cx="748300" cy="7483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7AE024-3AD4-42F9-936F-50754A01790C}">
      <dsp:nvSpPr>
        <dsp:cNvPr id="0" name=""/>
        <dsp:cNvSpPr/>
      </dsp:nvSpPr>
      <dsp:spPr>
        <a:xfrm>
          <a:off x="3907952" y="1629255"/>
          <a:ext cx="1662890" cy="6651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Section: ML</a:t>
          </a:r>
        </a:p>
      </dsp:txBody>
      <dsp:txXfrm>
        <a:off x="3907952" y="1629255"/>
        <a:ext cx="1662890" cy="665156"/>
      </dsp:txXfrm>
    </dsp:sp>
    <dsp:sp modelId="{4FA138D6-E664-4DE4-9025-7BEFE5B20E18}">
      <dsp:nvSpPr>
        <dsp:cNvPr id="0" name=""/>
        <dsp:cNvSpPr/>
      </dsp:nvSpPr>
      <dsp:spPr>
        <a:xfrm>
          <a:off x="6319144" y="631350"/>
          <a:ext cx="748300" cy="7483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F11C42-4066-4B55-A00D-DB49D4CE181A}">
      <dsp:nvSpPr>
        <dsp:cNvPr id="0" name=""/>
        <dsp:cNvSpPr/>
      </dsp:nvSpPr>
      <dsp:spPr>
        <a:xfrm>
          <a:off x="5861849" y="1629255"/>
          <a:ext cx="1662890" cy="6651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University Roll No. : 2015241</a:t>
          </a:r>
        </a:p>
      </dsp:txBody>
      <dsp:txXfrm>
        <a:off x="5861849" y="1629255"/>
        <a:ext cx="1662890" cy="6651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9E801C-89EE-455D-AC8A-2AED7F132F41}">
      <dsp:nvSpPr>
        <dsp:cNvPr id="0" name=""/>
        <dsp:cNvSpPr/>
      </dsp:nvSpPr>
      <dsp:spPr>
        <a:xfrm>
          <a:off x="0" y="679154"/>
          <a:ext cx="6429432" cy="125382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3EAACF-FF77-404E-A07C-C81677B8BE40}">
      <dsp:nvSpPr>
        <dsp:cNvPr id="0" name=""/>
        <dsp:cNvSpPr/>
      </dsp:nvSpPr>
      <dsp:spPr>
        <a:xfrm>
          <a:off x="379281" y="961264"/>
          <a:ext cx="689602" cy="68960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A03DEF-6B2F-46FC-BE29-506D7F1CA865}">
      <dsp:nvSpPr>
        <dsp:cNvPr id="0" name=""/>
        <dsp:cNvSpPr/>
      </dsp:nvSpPr>
      <dsp:spPr>
        <a:xfrm>
          <a:off x="1448165" y="679154"/>
          <a:ext cx="4981266" cy="1253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696" tIns="132696" rIns="132696" bIns="132696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Machine Learning(ML) is a method of data analysis that automates analytical model building</a:t>
          </a:r>
        </a:p>
      </dsp:txBody>
      <dsp:txXfrm>
        <a:off x="1448165" y="679154"/>
        <a:ext cx="4981266" cy="1253823"/>
      </dsp:txXfrm>
    </dsp:sp>
    <dsp:sp modelId="{B4055D7F-0A03-4292-A1A2-6EB12EC7505D}">
      <dsp:nvSpPr>
        <dsp:cNvPr id="0" name=""/>
        <dsp:cNvSpPr/>
      </dsp:nvSpPr>
      <dsp:spPr>
        <a:xfrm>
          <a:off x="0" y="2246432"/>
          <a:ext cx="6429432" cy="125382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9AEC1F-9115-419A-831E-0D9A66425A8D}">
      <dsp:nvSpPr>
        <dsp:cNvPr id="0" name=""/>
        <dsp:cNvSpPr/>
      </dsp:nvSpPr>
      <dsp:spPr>
        <a:xfrm>
          <a:off x="379281" y="2528543"/>
          <a:ext cx="689602" cy="68960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ECB6B8-5C0B-4038-9A7A-C1CCE3E89348}">
      <dsp:nvSpPr>
        <dsp:cNvPr id="0" name=""/>
        <dsp:cNvSpPr/>
      </dsp:nvSpPr>
      <dsp:spPr>
        <a:xfrm>
          <a:off x="1448165" y="2246432"/>
          <a:ext cx="4981266" cy="1253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696" tIns="132696" rIns="132696" bIns="132696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It is a branch of Artificial Intelligence based on the idea that systems can learn from data, identify patterns and make decisions with being explicitly programmed </a:t>
          </a:r>
          <a:endParaRPr lang="en-US" sz="1600" kern="1200" dirty="0"/>
        </a:p>
      </dsp:txBody>
      <dsp:txXfrm>
        <a:off x="1448165" y="2246432"/>
        <a:ext cx="4981266" cy="125382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E706D7-FF9F-44EA-AFEB-F405935AF3D3}">
      <dsp:nvSpPr>
        <dsp:cNvPr id="0" name=""/>
        <dsp:cNvSpPr/>
      </dsp:nvSpPr>
      <dsp:spPr>
        <a:xfrm>
          <a:off x="0" y="86085"/>
          <a:ext cx="7605960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u="sng" kern="1200"/>
            <a:t>True Positive (TP)</a:t>
          </a:r>
          <a:endParaRPr lang="en-US" sz="1900" kern="1200"/>
        </a:p>
      </dsp:txBody>
      <dsp:txXfrm>
        <a:off x="22246" y="108331"/>
        <a:ext cx="7561468" cy="411223"/>
      </dsp:txXfrm>
    </dsp:sp>
    <dsp:sp modelId="{DF217FB4-66F1-4BB5-B282-3AA24E8C4523}">
      <dsp:nvSpPr>
        <dsp:cNvPr id="0" name=""/>
        <dsp:cNvSpPr/>
      </dsp:nvSpPr>
      <dsp:spPr>
        <a:xfrm>
          <a:off x="0" y="541800"/>
          <a:ext cx="7605960" cy="5112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489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The actual value was positive and the model predicted a positive value.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/>
            <a:t>The predicted value matches actual value.</a:t>
          </a:r>
        </a:p>
      </dsp:txBody>
      <dsp:txXfrm>
        <a:off x="0" y="541800"/>
        <a:ext cx="7605960" cy="511290"/>
      </dsp:txXfrm>
    </dsp:sp>
    <dsp:sp modelId="{2FA588FB-DD65-48D9-AE80-C083B2E5A7E8}">
      <dsp:nvSpPr>
        <dsp:cNvPr id="0" name=""/>
        <dsp:cNvSpPr/>
      </dsp:nvSpPr>
      <dsp:spPr>
        <a:xfrm>
          <a:off x="0" y="1053090"/>
          <a:ext cx="7605960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u="sng" kern="1200"/>
            <a:t>True Negative (TN)</a:t>
          </a:r>
          <a:endParaRPr lang="en-US" sz="1900" kern="1200"/>
        </a:p>
      </dsp:txBody>
      <dsp:txXfrm>
        <a:off x="22246" y="1075336"/>
        <a:ext cx="7561468" cy="411223"/>
      </dsp:txXfrm>
    </dsp:sp>
    <dsp:sp modelId="{FA6B3DB6-DBB8-4601-BA2E-1A4CD9BD5BD4}">
      <dsp:nvSpPr>
        <dsp:cNvPr id="0" name=""/>
        <dsp:cNvSpPr/>
      </dsp:nvSpPr>
      <dsp:spPr>
        <a:xfrm>
          <a:off x="0" y="1508805"/>
          <a:ext cx="7605960" cy="5112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489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/>
            <a:t>The actual value was negative and the model predicted a negative value.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/>
            <a:t>The predicted value matches actual value.</a:t>
          </a:r>
        </a:p>
      </dsp:txBody>
      <dsp:txXfrm>
        <a:off x="0" y="1508805"/>
        <a:ext cx="7605960" cy="511290"/>
      </dsp:txXfrm>
    </dsp:sp>
    <dsp:sp modelId="{682D00CC-155E-4AAC-A644-7550AC9CFF00}">
      <dsp:nvSpPr>
        <dsp:cNvPr id="0" name=""/>
        <dsp:cNvSpPr/>
      </dsp:nvSpPr>
      <dsp:spPr>
        <a:xfrm>
          <a:off x="0" y="2020095"/>
          <a:ext cx="7605960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u="sng" kern="1200" dirty="0"/>
            <a:t>False Positive (FP)</a:t>
          </a:r>
          <a:endParaRPr lang="en-US" sz="1900" kern="1200" dirty="0"/>
        </a:p>
      </dsp:txBody>
      <dsp:txXfrm>
        <a:off x="22246" y="2042341"/>
        <a:ext cx="7561468" cy="411223"/>
      </dsp:txXfrm>
    </dsp:sp>
    <dsp:sp modelId="{2609C537-5771-468A-B919-3BC3AFC413D7}">
      <dsp:nvSpPr>
        <dsp:cNvPr id="0" name=""/>
        <dsp:cNvSpPr/>
      </dsp:nvSpPr>
      <dsp:spPr>
        <a:xfrm>
          <a:off x="0" y="2475810"/>
          <a:ext cx="7605960" cy="5112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489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/>
            <a:t>The actual value was negative but model predicted a positive value.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/>
            <a:t>The predicted value was falsely predicted.</a:t>
          </a:r>
        </a:p>
      </dsp:txBody>
      <dsp:txXfrm>
        <a:off x="0" y="2475810"/>
        <a:ext cx="7605960" cy="511290"/>
      </dsp:txXfrm>
    </dsp:sp>
    <dsp:sp modelId="{D07F7679-3167-4E5B-83D7-3691AF506379}">
      <dsp:nvSpPr>
        <dsp:cNvPr id="0" name=""/>
        <dsp:cNvSpPr/>
      </dsp:nvSpPr>
      <dsp:spPr>
        <a:xfrm>
          <a:off x="0" y="2987100"/>
          <a:ext cx="7605960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u="sng" kern="1200"/>
            <a:t>False Negative (FN)</a:t>
          </a:r>
          <a:endParaRPr lang="en-US" sz="1900" kern="1200"/>
        </a:p>
      </dsp:txBody>
      <dsp:txXfrm>
        <a:off x="22246" y="3009346"/>
        <a:ext cx="7561468" cy="411223"/>
      </dsp:txXfrm>
    </dsp:sp>
    <dsp:sp modelId="{2D92B25B-5764-4FAB-A801-CA4D00DCD6B8}">
      <dsp:nvSpPr>
        <dsp:cNvPr id="0" name=""/>
        <dsp:cNvSpPr/>
      </dsp:nvSpPr>
      <dsp:spPr>
        <a:xfrm>
          <a:off x="0" y="3442815"/>
          <a:ext cx="7605960" cy="5112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489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/>
            <a:t>The actual value was positive but model predicted a positive value.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/>
            <a:t>The predicted value was falsely predicted.</a:t>
          </a:r>
        </a:p>
      </dsp:txBody>
      <dsp:txXfrm>
        <a:off x="0" y="3442815"/>
        <a:ext cx="7605960" cy="5112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jpeg>
</file>

<file path=ppt/media/image26.png>
</file>

<file path=ppt/media/image27.jpeg>
</file>

<file path=ppt/media/image28.png>
</file>

<file path=ppt/media/image29.png>
</file>

<file path=ppt/media/image3.svg>
</file>

<file path=ppt/media/image30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EB7CE4-8E04-4BF8-9D27-2B5FF6153821}" type="datetimeFigureOut">
              <a:rPr lang="en-IN" smtClean="0"/>
              <a:t>07-05-2021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B890DA-D606-4B48-8891-D901D89BEE2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926997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B890DA-D606-4B48-8891-D901D89BEE20}" type="slidenum">
              <a:rPr lang="en-IN" smtClean="0"/>
              <a:t>13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6125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200" y="1096965"/>
            <a:ext cx="7977600" cy="20856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6000" y="3945771"/>
            <a:ext cx="5760000" cy="1832730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CA85-BF38-4762-934C-D00F2047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CA3C9-6579-49D9-A5FD-20231FB4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94FE-6287-4D49-B0E5-FE9A9BA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0C0B2A-3FD1-4235-A16E-0ED1E028A93E}"/>
              </a:ext>
            </a:extLst>
          </p:cNvPr>
          <p:cNvCxnSpPr>
            <a:cxnSpLocks/>
          </p:cNvCxnSpPr>
          <p:nvPr/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494E066-0146-46E9-BAF1-C33240ABA294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10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22544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B6D0-92CA-4910-AE77-E238F4C8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13172-A138-4DD4-A5B1-58BA62507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97B9-E4AD-469B-A60D-9A1A4BD1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5E1B0-48D6-4F99-9955-39958BA9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9DA-55D4-4E36-AEB9-A0E99E31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7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EBC7C-C5C1-4A79-A195-B35701C28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4A74-3328-469B-ABCA-96F2FE368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E19AB-5637-455E-89C3-B41702C20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F2A3-EBEE-4F42-BAC2-A482F00E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1C27-1A43-4B0B-88D0-0C5FE1D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042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294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5267-19A7-4A3D-9658-AD3F78DD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2305800"/>
            <a:ext cx="4636800" cy="22464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17554-5672-499F-BEB9-AB069E6D1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250" y="2305800"/>
            <a:ext cx="4636800" cy="22464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1">
                <a:solidFill>
                  <a:schemeClr val="tx1"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BA3C6-C279-46AA-B4EE-5F861D83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C125B-DDB9-4F4E-B9E9-A747E648F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465E-E86B-42A8-B18A-9046E40D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81007E-0E57-40DB-9A98-D04E0A05937B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2D7ED2-BAE3-470E-9EFF-F2A49EDD9767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14D1A-9E1B-41C3-96AA-A5C40C4F9B3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00EC83EC-04A6-4533-80A5-B1817F1FB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BF61FF24-9074-4265-ACF4-1AEC3621B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" name="Line 70">
                <a:extLst>
                  <a:ext uri="{FF2B5EF4-FFF2-40B4-BE49-F238E27FC236}">
                    <a16:creationId xmlns:a16="http://schemas.microsoft.com/office/drawing/2014/main" id="{8D31D9FF-672B-4C5E-B4B2-DD86A1244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991EBFD-EBD5-48CE-9178-AF5B6F50D416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1B45F046-3129-4A30-9402-44BA590CD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24589F32-BB2E-46B1-BAB5-75EA779C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" name="Line 70">
                <a:extLst>
                  <a:ext uri="{FF2B5EF4-FFF2-40B4-BE49-F238E27FC236}">
                    <a16:creationId xmlns:a16="http://schemas.microsoft.com/office/drawing/2014/main" id="{0BD46CA5-AE89-4413-AB8D-347179D88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3A360-3214-4DB8-BD85-C6AE48D02D3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8568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5/7/2021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919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162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5/7/2021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889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46A27C-9BDA-43B3-96EA-C145EA7F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5/7/2021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FBD5E-AA17-42F1-8615-49F2664D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7A2D5-EBE5-43DD-8CF2-8B90801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695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51E1-40E1-4ED2-A9E3-6376E774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1" y="955674"/>
            <a:ext cx="3531600" cy="138499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AAE5E-AD83-40D4-8BDB-6B252502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850" y="882651"/>
            <a:ext cx="5760000" cy="48958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DF8E2-A28B-4889-AD9E-1D733FEA2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9401" y="2584759"/>
            <a:ext cx="3531600" cy="319374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F812-B775-468C-84D9-4394CC19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5/7/2021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DEB3-5237-467C-A5B6-EDA7F366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77A6B-440F-4D7B-92DA-1B964D02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9B2F1-1E32-44DB-B50E-BEA1896CAD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5868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B204-119E-45DB-A177-995FF5D9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55456"/>
            <a:ext cx="3531600" cy="1384995"/>
          </a:xfrm>
        </p:spPr>
        <p:txBody>
          <a:bodyPr anchor="b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D3036-53A8-4361-AAAC-D8072EB47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40001"/>
            <a:ext cx="6115050" cy="5238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FCD5-820E-47D9-9A60-57680C4C9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000" y="2584758"/>
            <a:ext cx="3531600" cy="328422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446C3-A62E-4690-9098-53D59C4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5/7/2021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C8B8-EA3D-45E5-950A-B6F1EA0B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ACAB7-ADBF-42E5-A214-232BA9EF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E80DA6-B971-46B7-B0D3-8581AE0B6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4805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4EC743F4-8769-40B4-85DF-6CB8DE9F66AA}" type="datetimeFigureOut">
              <a:rPr lang="en-US" smtClean="0"/>
              <a:pPr/>
              <a:t>5/7/2021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106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3B4C6FA2-605B-47C0-9768-1EFD7EBDED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9967" r="14818" b="-1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67E5D14-5396-4D7B-996A-7BFD00576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9625" y="1"/>
            <a:ext cx="7524750" cy="6858000"/>
          </a:xfrm>
          <a:prstGeom prst="rect">
            <a:avLst/>
          </a:prstGeom>
          <a:gradFill flip="none" rotWithShape="1">
            <a:gsLst>
              <a:gs pos="40000">
                <a:srgbClr val="000000">
                  <a:alpha val="35000"/>
                </a:srgbClr>
              </a:gs>
              <a:gs pos="60000">
                <a:srgbClr val="000000">
                  <a:alpha val="35000"/>
                </a:srgbClr>
              </a:gs>
              <a:gs pos="20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  <a:gs pos="80000">
                <a:srgbClr val="000000">
                  <a:alpha val="2000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2A8D8D-E013-40BB-AE36-5A00C86736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7825" y="1089025"/>
            <a:ext cx="5848350" cy="153295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Julia AI</a:t>
            </a:r>
            <a:endParaRPr lang="en-IN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EA7F28-1CFC-47A3-AD92-D1083EB8F8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81262" y="4248000"/>
            <a:ext cx="4181475" cy="152097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>
                    <a:alpha val="80000"/>
                  </a:srgbClr>
                </a:solidFill>
              </a:rPr>
              <a:t>Project Presentation</a:t>
            </a:r>
            <a:endParaRPr lang="en-IN" dirty="0">
              <a:solidFill>
                <a:srgbClr val="FFFFFF">
                  <a:alpha val="80000"/>
                </a:srgb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14350AE-EC1C-4F25-89C0-954A46AD8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40943" y="2840038"/>
            <a:ext cx="1662113" cy="1177924"/>
            <a:chOff x="4987925" y="2840038"/>
            <a:chExt cx="2216150" cy="1177924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E4B8450-1C95-4531-850D-7F686ACF70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69F795D-66E2-4432-87F1-7E13EA568E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E870852C-150C-4471-870D-11A27F46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1" name="Freeform 68">
                  <a:extLst>
                    <a:ext uri="{FF2B5EF4-FFF2-40B4-BE49-F238E27FC236}">
                      <a16:creationId xmlns:a16="http://schemas.microsoft.com/office/drawing/2014/main" id="{81089950-4556-4EE5-B23C-9FA83C28F10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2" name="Freeform 69">
                  <a:extLst>
                    <a:ext uri="{FF2B5EF4-FFF2-40B4-BE49-F238E27FC236}">
                      <a16:creationId xmlns:a16="http://schemas.microsoft.com/office/drawing/2014/main" id="{12CF34BC-E280-4CBF-AF4A-7F778162E8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3" name="Line 70">
                  <a:extLst>
                    <a:ext uri="{FF2B5EF4-FFF2-40B4-BE49-F238E27FC236}">
                      <a16:creationId xmlns:a16="http://schemas.microsoft.com/office/drawing/2014/main" id="{22B8AF45-EA47-4AF8-B61A-9803450AE8D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443807CF-0501-40E7-BFD0-D82647E71E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8" name="Freeform 68">
                  <a:extLst>
                    <a:ext uri="{FF2B5EF4-FFF2-40B4-BE49-F238E27FC236}">
                      <a16:creationId xmlns:a16="http://schemas.microsoft.com/office/drawing/2014/main" id="{776C808B-231E-40AC-849E-C32F2B8E2F4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" name="Freeform 69">
                  <a:extLst>
                    <a:ext uri="{FF2B5EF4-FFF2-40B4-BE49-F238E27FC236}">
                      <a16:creationId xmlns:a16="http://schemas.microsoft.com/office/drawing/2014/main" id="{2363355C-504A-42FE-8E50-40CA0B20AF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" name="Line 70">
                  <a:extLst>
                    <a:ext uri="{FF2B5EF4-FFF2-40B4-BE49-F238E27FC236}">
                      <a16:creationId xmlns:a16="http://schemas.microsoft.com/office/drawing/2014/main" id="{938C58D4-333C-44D7-B4AB-5550D5C8806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114275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Connector 9">
            <a:extLst>
              <a:ext uri="{FF2B5EF4-FFF2-40B4-BE49-F238E27FC236}">
                <a16:creationId xmlns:a16="http://schemas.microsoft.com/office/drawing/2014/main" id="{AE0C0B2A-3FD1-4235-A16E-0ED1E028A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69500" y="3525773"/>
            <a:ext cx="405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11">
            <a:extLst>
              <a:ext uri="{FF2B5EF4-FFF2-40B4-BE49-F238E27FC236}">
                <a16:creationId xmlns:a16="http://schemas.microsoft.com/office/drawing/2014/main" id="{9494E066-0146-46E9-BAF1-C33240ABA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7516593" y="4411007"/>
            <a:ext cx="633413" cy="1396604"/>
            <a:chOff x="5959192" y="333389"/>
            <a:chExt cx="633413" cy="1862138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36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38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 useBgFill="1">
        <p:nvSpPr>
          <p:cNvPr id="39" name="Rectangle 17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DE28FE-2713-44A1-84C9-95E803927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32" y="531814"/>
            <a:ext cx="3343268" cy="1720850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/>
            <a:r>
              <a:rPr lang="en-US" sz="4800" dirty="0"/>
              <a:t>Histogram</a:t>
            </a:r>
          </a:p>
        </p:txBody>
      </p:sp>
      <p:cxnSp>
        <p:nvCxnSpPr>
          <p:cNvPr id="40" name="Straight Connector 19">
            <a:extLst>
              <a:ext uri="{FF2B5EF4-FFF2-40B4-BE49-F238E27FC236}">
                <a16:creationId xmlns:a16="http://schemas.microsoft.com/office/drawing/2014/main" id="{32E97E5C-7A5F-424E-AAE4-654396E9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4302000" y="1392239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803EFCD-EE34-4F9B-896E-857170114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43213"/>
            <a:ext cx="9144000" cy="4014787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5" name="Picture 4" descr="Disease Count Histogram">
            <a:extLst>
              <a:ext uri="{FF2B5EF4-FFF2-40B4-BE49-F238E27FC236}">
                <a16:creationId xmlns:a16="http://schemas.microsoft.com/office/drawing/2014/main" id="{FFEFE95C-42CC-4ECB-8472-66D169B847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892" y="3209256"/>
            <a:ext cx="4906826" cy="328270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EEE72EA1-460C-4FD7-BA73-628793DBBFA7}"/>
              </a:ext>
            </a:extLst>
          </p:cNvPr>
          <p:cNvSpPr txBox="1"/>
          <p:nvPr/>
        </p:nvSpPr>
        <p:spPr>
          <a:xfrm>
            <a:off x="4152900" y="1122239"/>
            <a:ext cx="4572000" cy="8281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422900" lvl="2" indent="-342900">
              <a:lnSpc>
                <a:spcPct val="140000"/>
              </a:lnSpc>
              <a:buFontTx/>
              <a:buChar char="-"/>
            </a:pPr>
            <a:r>
              <a:rPr lang="en-US" sz="1800" dirty="0"/>
              <a:t>Malignant: 212</a:t>
            </a:r>
          </a:p>
          <a:p>
            <a:pPr marL="1422900" lvl="2" indent="-342900">
              <a:lnSpc>
                <a:spcPct val="140000"/>
              </a:lnSpc>
              <a:buFontTx/>
              <a:buChar char="-"/>
            </a:pPr>
            <a:r>
              <a:rPr lang="en-US" sz="1800" dirty="0"/>
              <a:t>Benign: 357</a:t>
            </a:r>
          </a:p>
        </p:txBody>
      </p:sp>
    </p:spTree>
    <p:extLst>
      <p:ext uri="{BB962C8B-B14F-4D97-AF65-F5344CB8AC3E}">
        <p14:creationId xmlns:p14="http://schemas.microsoft.com/office/powerpoint/2010/main" val="3565690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E96A74-B62B-4642-AB22-7776A5F48C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CB226-495A-48E1-82D3-E2B33C882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500" y="540000"/>
            <a:ext cx="2646000" cy="2303213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Feature Engineering</a:t>
            </a:r>
            <a:endParaRPr lang="en-IN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A513CAD-9784-4D35-BAF9-1F7DDD697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3468563" y="1691606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C09B6-CB8B-423E-A89C-263B358AA8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7664" y="450000"/>
            <a:ext cx="4580595" cy="2484000"/>
          </a:xfrm>
        </p:spPr>
        <p:txBody>
          <a:bodyPr anchor="ctr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400" dirty="0"/>
              <a:t>OneHotEncode</a:t>
            </a:r>
            <a:endParaRPr lang="en-IN" sz="1400" dirty="0"/>
          </a:p>
          <a:p>
            <a:pPr marL="702900" lvl="1" indent="-342900">
              <a:lnSpc>
                <a:spcPct val="140000"/>
              </a:lnSpc>
              <a:buFontTx/>
              <a:buChar char="-"/>
            </a:pPr>
            <a:r>
              <a:rPr lang="en-IN" sz="1400" dirty="0"/>
              <a:t>OneHotEncoding is process by which we convert categorical variable.</a:t>
            </a:r>
          </a:p>
          <a:p>
            <a:pPr marL="702900" lvl="1" indent="-342900">
              <a:lnSpc>
                <a:spcPct val="140000"/>
              </a:lnSpc>
              <a:buFontTx/>
              <a:buChar char="-"/>
            </a:pPr>
            <a:r>
              <a:rPr lang="en-IN" sz="1400" dirty="0"/>
              <a:t>In this Strategy, each category value is converted into a new column and assigned a 1 or 0 value to the column.</a:t>
            </a:r>
          </a:p>
          <a:p>
            <a:pPr marL="702900" lvl="1" indent="-342900">
              <a:lnSpc>
                <a:spcPct val="140000"/>
              </a:lnSpc>
              <a:buFontTx/>
              <a:buChar char="-"/>
            </a:pPr>
            <a:endParaRPr lang="en-US" sz="1400" dirty="0"/>
          </a:p>
        </p:txBody>
      </p:sp>
      <p:sp useBgFill="1">
        <p:nvSpPr>
          <p:cNvPr id="18" name="Rectangle 13">
            <a:extLst>
              <a:ext uri="{FF2B5EF4-FFF2-40B4-BE49-F238E27FC236}">
                <a16:creationId xmlns:a16="http://schemas.microsoft.com/office/drawing/2014/main" id="{6FB613AD-00EA-4831-B6D3-32608400E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429001"/>
            <a:ext cx="9144000" cy="3428999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C63B8C58-066B-42A0-BFAF-88F1C92CD3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3813174"/>
            <a:ext cx="6977080" cy="250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171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CFA497-A764-41A8-97F0-DF19A745E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500" y="536575"/>
            <a:ext cx="3059100" cy="1453003"/>
          </a:xfrm>
        </p:spPr>
        <p:txBody>
          <a:bodyPr wrap="square" anchor="b">
            <a:normAutofit/>
          </a:bodyPr>
          <a:lstStyle/>
          <a:p>
            <a:pPr algn="ctr"/>
            <a:r>
              <a:rPr lang="en-US" dirty="0"/>
              <a:t>Machine Learning Model</a:t>
            </a:r>
            <a:endParaRPr lang="en-IN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6D745DA-D03E-47A2-9936-01C39D51A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069550" y="2428148"/>
            <a:ext cx="405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B0D05-5047-4086-8CA2-814C8B29C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2500" y="2877018"/>
            <a:ext cx="3059100" cy="2901482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400" u="sng" dirty="0"/>
              <a:t>Logistic Regression</a:t>
            </a:r>
            <a:r>
              <a:rPr lang="en-US" sz="1400" dirty="0"/>
              <a:t>: It is a supervised machine learning classification algorithm used to predict the probability of the target variable.</a:t>
            </a:r>
          </a:p>
          <a:p>
            <a:pPr>
              <a:lnSpc>
                <a:spcPct val="140000"/>
              </a:lnSpc>
            </a:pPr>
            <a:r>
              <a:rPr lang="en-IN" sz="1400" dirty="0"/>
              <a:t>It is one of the most common machine learning model used for binary classification problems.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5A6F56-5B66-4656-B01E-938834D6A3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E15609-2554-4C6B-9B98-97B77EF47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8345" y="1885521"/>
            <a:ext cx="3749914" cy="308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857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02DEE4-D5D6-4B12-8F0A-F7AEF8E63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500" y="536575"/>
            <a:ext cx="3059100" cy="1453003"/>
          </a:xfrm>
        </p:spPr>
        <p:txBody>
          <a:bodyPr wrap="square" anchor="b">
            <a:normAutofit/>
          </a:bodyPr>
          <a:lstStyle/>
          <a:p>
            <a:pPr algn="ctr"/>
            <a:r>
              <a:rPr lang="en-US" dirty="0"/>
              <a:t>Training Model</a:t>
            </a:r>
            <a:endParaRPr lang="en-IN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6D745DA-D03E-47A2-9936-01C39D51A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069550" y="2428148"/>
            <a:ext cx="405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B2CCEAE-7374-4E24-B303-D74DDC8B6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2500" y="2877018"/>
            <a:ext cx="3059100" cy="2901482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100" dirty="0"/>
              <a:t>The process of training a Machine Learning model involves providing an algorithm along with training data and this data contains the correct answer, which is known as a target attribute.</a:t>
            </a:r>
          </a:p>
          <a:p>
            <a:pPr>
              <a:lnSpc>
                <a:spcPct val="140000"/>
              </a:lnSpc>
            </a:pPr>
            <a:r>
              <a:rPr lang="en-US" sz="1100" dirty="0"/>
              <a:t>The learning algorithm finds patterns in the training data that map the input data attributes to the target.</a:t>
            </a:r>
          </a:p>
          <a:p>
            <a:pPr>
              <a:lnSpc>
                <a:spcPct val="140000"/>
              </a:lnSpc>
            </a:pPr>
            <a:endParaRPr lang="en-IN" sz="11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95A6F56-5B66-4656-B01E-938834D6A3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7" name="Graphic 6" descr="Programmer">
            <a:extLst>
              <a:ext uri="{FF2B5EF4-FFF2-40B4-BE49-F238E27FC236}">
                <a16:creationId xmlns:a16="http://schemas.microsoft.com/office/drawing/2014/main" id="{ECDD4211-2CC6-4874-811B-EB96CA435E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88345" y="1552715"/>
            <a:ext cx="3749914" cy="3749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809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7AA595-761A-489C-97E4-3C33318C2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500" y="536575"/>
            <a:ext cx="3059100" cy="1453003"/>
          </a:xfrm>
        </p:spPr>
        <p:txBody>
          <a:bodyPr wrap="square" anchor="b">
            <a:normAutofit/>
          </a:bodyPr>
          <a:lstStyle/>
          <a:p>
            <a:pPr algn="ctr"/>
            <a:r>
              <a:rPr lang="en-US" dirty="0"/>
              <a:t>Accuracy of model</a:t>
            </a:r>
            <a:endParaRPr lang="en-IN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6D745DA-D03E-47A2-9936-01C39D51A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069550" y="2428148"/>
            <a:ext cx="405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19103-5B18-4E5D-9A23-D86525F5E4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2500" y="2267417"/>
            <a:ext cx="3059100" cy="4054008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300" dirty="0"/>
              <a:t>Accuracy is one metric for evaluating classification models.</a:t>
            </a:r>
          </a:p>
          <a:p>
            <a:pPr>
              <a:lnSpc>
                <a:spcPct val="140000"/>
              </a:lnSpc>
            </a:pPr>
            <a:r>
              <a:rPr lang="en-US" sz="1300" dirty="0"/>
              <a:t>Accuracy is defined as the percentage of correct predictions for the test data.</a:t>
            </a:r>
          </a:p>
          <a:p>
            <a:pPr lvl="1">
              <a:lnSpc>
                <a:spcPct val="140000"/>
              </a:lnSpc>
            </a:pPr>
            <a:r>
              <a:rPr lang="en-US" sz="1300" dirty="0"/>
              <a:t>    Formula – </a:t>
            </a:r>
          </a:p>
          <a:p>
            <a:pPr lvl="1">
              <a:lnSpc>
                <a:spcPct val="140000"/>
              </a:lnSpc>
            </a:pPr>
            <a:r>
              <a:rPr lang="en-US" sz="1300" dirty="0"/>
              <a:t>	A = CP/TP</a:t>
            </a:r>
          </a:p>
          <a:p>
            <a:pPr lvl="1">
              <a:lnSpc>
                <a:spcPct val="140000"/>
              </a:lnSpc>
            </a:pPr>
            <a:r>
              <a:rPr lang="en-US" sz="1300" dirty="0"/>
              <a:t> where,</a:t>
            </a:r>
          </a:p>
          <a:p>
            <a:pPr lvl="1">
              <a:lnSpc>
                <a:spcPct val="140000"/>
              </a:lnSpc>
            </a:pPr>
            <a:r>
              <a:rPr lang="en-IN" sz="1300" dirty="0"/>
              <a:t>       A = Accuracy</a:t>
            </a:r>
          </a:p>
          <a:p>
            <a:pPr lvl="1">
              <a:lnSpc>
                <a:spcPct val="140000"/>
              </a:lnSpc>
            </a:pPr>
            <a:r>
              <a:rPr lang="en-IN" sz="1300" dirty="0"/>
              <a:t>      CP = Correct Predictions</a:t>
            </a:r>
          </a:p>
          <a:p>
            <a:pPr lvl="1">
              <a:lnSpc>
                <a:spcPct val="140000"/>
              </a:lnSpc>
            </a:pPr>
            <a:r>
              <a:rPr lang="en-IN" sz="1300" dirty="0"/>
              <a:t>      TP = Total Predictions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5A6F56-5B66-4656-B01E-938834D6A3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7" name="Graphic 6" descr="Ruler">
            <a:extLst>
              <a:ext uri="{FF2B5EF4-FFF2-40B4-BE49-F238E27FC236}">
                <a16:creationId xmlns:a16="http://schemas.microsoft.com/office/drawing/2014/main" id="{BCE15298-9F51-494F-A177-787B4F6E7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88345" y="1552715"/>
            <a:ext cx="3749914" cy="3749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10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268346D-5E77-4906-AC8D-57FB88F11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FE4132-F5E5-494B-870D-AD081C90B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276" y="395297"/>
            <a:ext cx="3059100" cy="1594282"/>
          </a:xfrm>
        </p:spPr>
        <p:txBody>
          <a:bodyPr wrap="square" anchor="b">
            <a:normAutofit/>
          </a:bodyPr>
          <a:lstStyle/>
          <a:p>
            <a:pPr algn="ctr"/>
            <a:r>
              <a:rPr lang="en-US" dirty="0"/>
              <a:t>Model Evaluation</a:t>
            </a:r>
            <a:endParaRPr lang="en-IN" dirty="0"/>
          </a:p>
        </p:txBody>
      </p:sp>
      <p:pic>
        <p:nvPicPr>
          <p:cNvPr id="5" name="Picture 4" descr="Close-up of a calculator keypad">
            <a:extLst>
              <a:ext uri="{FF2B5EF4-FFF2-40B4-BE49-F238E27FC236}">
                <a16:creationId xmlns:a16="http://schemas.microsoft.com/office/drawing/2014/main" id="{F84E5D86-C1E7-42BD-BDD3-AD49174B01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543" r="31178" b="-1"/>
          <a:stretch/>
        </p:blipFill>
        <p:spPr>
          <a:xfrm>
            <a:off x="20" y="10"/>
            <a:ext cx="4583633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BC1FDF-AE13-4731-B38F-2761BDFDB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61326" y="2428148"/>
            <a:ext cx="405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CF7AA-0998-45BE-9EF4-52543DC14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276" y="2877018"/>
            <a:ext cx="3059100" cy="2901482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100" u="sng" dirty="0"/>
              <a:t>Confusion Matrix </a:t>
            </a:r>
            <a:r>
              <a:rPr lang="en-US" sz="1100" dirty="0"/>
              <a:t>– A confusion matrix is an N x N matrix used for evaluating the performance of a classification model, where N is the number of target classes.</a:t>
            </a:r>
          </a:p>
          <a:p>
            <a:pPr>
              <a:lnSpc>
                <a:spcPct val="140000"/>
              </a:lnSpc>
            </a:pPr>
            <a:r>
              <a:rPr lang="en-US" sz="1100" dirty="0"/>
              <a:t>The matrix compares the actual target values with those predicted by the machine learning model. This gives us holistic view of how well our classification model is performing.</a:t>
            </a:r>
            <a:endParaRPr lang="en-IN" sz="1100" dirty="0"/>
          </a:p>
        </p:txBody>
      </p:sp>
    </p:spTree>
    <p:extLst>
      <p:ext uri="{BB962C8B-B14F-4D97-AF65-F5344CB8AC3E}">
        <p14:creationId xmlns:p14="http://schemas.microsoft.com/office/powerpoint/2010/main" val="2377743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451BF-C505-4F8B-83F3-FB01DDBBB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429" y="0"/>
            <a:ext cx="7337736" cy="1112836"/>
          </a:xfrm>
        </p:spPr>
        <p:txBody>
          <a:bodyPr/>
          <a:lstStyle/>
          <a:p>
            <a:r>
              <a:rPr lang="en-US" dirty="0"/>
              <a:t>Contd.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5078F-49FB-4D9F-8428-378C5131C8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205" y="1229676"/>
            <a:ext cx="7605960" cy="2093595"/>
          </a:xfrm>
        </p:spPr>
        <p:txBody>
          <a:bodyPr>
            <a:normAutofit/>
          </a:bodyPr>
          <a:lstStyle/>
          <a:p>
            <a:r>
              <a:rPr lang="en-US" dirty="0"/>
              <a:t>Understanding True positive, True Negative, False Positive and False Negative </a:t>
            </a:r>
          </a:p>
          <a:p>
            <a:pPr lvl="1"/>
            <a:r>
              <a:rPr lang="en-US" dirty="0"/>
              <a:t>	</a:t>
            </a:r>
            <a:endParaRPr lang="en-IN" dirty="0"/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1D455BC0-DE66-4417-A99A-FC454C53AF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68318880"/>
              </p:ext>
            </p:extLst>
          </p:nvPr>
        </p:nvGraphicFramePr>
        <p:xfrm>
          <a:off x="1018429" y="2276473"/>
          <a:ext cx="7605960" cy="40401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03118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EE96A74-B62B-4642-AB22-7776A5F48C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BF99C3A-DC16-4271-A01F-E01D8DAF66B0}"/>
              </a:ext>
            </a:extLst>
          </p:cNvPr>
          <p:cNvSpPr txBox="1">
            <a:spLocks/>
          </p:cNvSpPr>
          <p:nvPr/>
        </p:nvSpPr>
        <p:spPr>
          <a:xfrm>
            <a:off x="742500" y="540000"/>
            <a:ext cx="2646000" cy="230321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360000" indent="-3600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chemeClr val="accent3"/>
              </a:buClr>
              <a:buFont typeface="Wingdings" panose="05000000000000000000" pitchFamily="2" charset="2"/>
              <a:buChar char=""/>
              <a:defRPr sz="2000" kern="1200" spc="5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1" kern="1200" spc="50" baseline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80000" indent="-3600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accent3"/>
              </a:buClr>
              <a:buFont typeface="Wingdings" panose="05000000000000000000" pitchFamily="2" charset="2"/>
              <a:buChar char=""/>
              <a:defRPr sz="2000" kern="1200" spc="5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00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accent3"/>
              </a:buClr>
              <a:buFontTx/>
              <a:buNone/>
              <a:defRPr sz="2000" b="0" i="1" kern="1200" spc="50" baseline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00000" indent="-3600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accent3"/>
              </a:buClr>
              <a:buFont typeface="Wingdings" panose="05000000000000000000" pitchFamily="2" charset="2"/>
              <a:buChar char=""/>
              <a:defRPr sz="2000" kern="1200" spc="5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3200" kern="1200" cap="none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Fig: Confusion Matrix 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A513CAD-9784-4D35-BAF9-1F7DDD697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3468563" y="1691606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61E66-3F6E-4313-9674-4B0844065E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1000" y="809999"/>
            <a:ext cx="4312709" cy="2303214"/>
          </a:xfrm>
        </p:spPr>
        <p:txBody>
          <a:bodyPr vert="horz" lIns="91440" tIns="45720" rIns="91440" bIns="45720" rtlCol="0" anchor="ctr">
            <a:normAutofit fontScale="62500" lnSpcReduction="20000"/>
          </a:bodyPr>
          <a:lstStyle/>
          <a:p>
            <a:pPr marL="0" indent="0">
              <a:buNone/>
            </a:pPr>
            <a:r>
              <a:rPr lang="en-US"/>
              <a:t>-	Total Positive: 45</a:t>
            </a:r>
          </a:p>
          <a:p>
            <a:pPr marL="0" indent="0">
              <a:buNone/>
            </a:pPr>
            <a:r>
              <a:rPr lang="en-US"/>
              <a:t>-	Total Negative: 86</a:t>
            </a:r>
          </a:p>
          <a:p>
            <a:pPr marL="0" indent="0">
              <a:buNone/>
            </a:pPr>
            <a:r>
              <a:rPr lang="en-US"/>
              <a:t>-	True Positive: 44</a:t>
            </a:r>
          </a:p>
          <a:p>
            <a:pPr marL="0" indent="0">
              <a:buNone/>
            </a:pPr>
            <a:r>
              <a:rPr lang="en-US"/>
              <a:t>-	True Negative: 85</a:t>
            </a:r>
          </a:p>
          <a:p>
            <a:pPr marL="0" indent="0">
              <a:buNone/>
            </a:pPr>
            <a:r>
              <a:rPr lang="en-US"/>
              <a:t>-	False Positive: 1</a:t>
            </a:r>
          </a:p>
          <a:p>
            <a:pPr marL="0" indent="0">
              <a:buNone/>
            </a:pPr>
            <a:r>
              <a:rPr lang="en-US"/>
              <a:t>-	False Negative: 1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0C50E6E-2AF1-4027-8E38-48DABBB5B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690" y="3429000"/>
            <a:ext cx="7696882" cy="2886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6422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268346D-5E77-4906-AC8D-57FB88F11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6BFEE0-E1E1-4C24-ABAF-5C4009ABB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276" y="536575"/>
            <a:ext cx="3059100" cy="1453003"/>
          </a:xfrm>
        </p:spPr>
        <p:txBody>
          <a:bodyPr wrap="square" anchor="b">
            <a:normAutofit/>
          </a:bodyPr>
          <a:lstStyle/>
          <a:p>
            <a:pPr algn="ctr"/>
            <a:r>
              <a:rPr lang="en-US"/>
              <a:t>Conclusion</a:t>
            </a:r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168C6BE-41CC-4C4D-850F-F82321AE7B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5" name="Picture 4" descr="Graphs on a display with reflection of office">
            <a:extLst>
              <a:ext uri="{FF2B5EF4-FFF2-40B4-BE49-F238E27FC236}">
                <a16:creationId xmlns:a16="http://schemas.microsoft.com/office/drawing/2014/main" id="{B054927F-68EB-4CCE-AFF0-0EFA61F823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07" r="35079" b="-1"/>
          <a:stretch/>
        </p:blipFill>
        <p:spPr>
          <a:xfrm>
            <a:off x="405000" y="622398"/>
            <a:ext cx="3749913" cy="5610549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CBC1FDF-AE13-4731-B38F-2761BDFDB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61326" y="2428148"/>
            <a:ext cx="405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070C8-6375-4CC8-AA89-77FEAACA08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276" y="2877018"/>
            <a:ext cx="3059100" cy="2901482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600" dirty="0"/>
              <a:t>In conclusion, Machine Learning is rapidly growing field in computer science. It has applications in nearly every other field of study and it is already being implemented.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10857364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6C9C347-B4F3-4E4B-9CDF-5430DCB66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2843" y="3726"/>
            <a:ext cx="4211157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D5426B-7166-4DCF-BEA3-0700CC68C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2A52BD26-9BE0-4262-BD16-2028ABE486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648" y="1790904"/>
            <a:ext cx="3733184" cy="363928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IN" sz="4400" dirty="0">
                <a:solidFill>
                  <a:schemeClr val="accent1"/>
                </a:solidFill>
                <a:latin typeface="Arial Black" panose="020B0A04020102020204" pitchFamily="34" charset="0"/>
              </a:rPr>
              <a:t>Thank You.</a:t>
            </a:r>
          </a:p>
        </p:txBody>
      </p:sp>
      <p:sp>
        <p:nvSpPr>
          <p:cNvPr id="11" name="Freeform 62">
            <a:extLst>
              <a:ext uri="{FF2B5EF4-FFF2-40B4-BE49-F238E27FC236}">
                <a16:creationId xmlns:a16="http://schemas.microsoft.com/office/drawing/2014/main" id="{9881A5C8-4729-4316-BA53-11325DEB1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93671" y="738619"/>
            <a:ext cx="3750329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Graphic 11" descr="Smiling Face with No Fill">
            <a:extLst>
              <a:ext uri="{FF2B5EF4-FFF2-40B4-BE49-F238E27FC236}">
                <a16:creationId xmlns:a16="http://schemas.microsoft.com/office/drawing/2014/main" id="{B90FBED4-D0D5-48D0-87B0-12E0297BED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75615" y="2065912"/>
            <a:ext cx="2746374" cy="2746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648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" name="Straight Connector 93">
            <a:extLst>
              <a:ext uri="{FF2B5EF4-FFF2-40B4-BE49-F238E27FC236}">
                <a16:creationId xmlns:a16="http://schemas.microsoft.com/office/drawing/2014/main" id="{AE0C0B2A-3FD1-4235-A16E-0ED1E028A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69500" y="3525773"/>
            <a:ext cx="405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6" name="Group 95">
            <a:extLst>
              <a:ext uri="{FF2B5EF4-FFF2-40B4-BE49-F238E27FC236}">
                <a16:creationId xmlns:a16="http://schemas.microsoft.com/office/drawing/2014/main" id="{9494E066-0146-46E9-BAF1-C33240ABA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7516593" y="4411007"/>
            <a:ext cx="633413" cy="1396604"/>
            <a:chOff x="5959192" y="333389"/>
            <a:chExt cx="633413" cy="1862138"/>
          </a:xfrm>
        </p:grpSpPr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99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0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98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 useBgFill="1">
        <p:nvSpPr>
          <p:cNvPr id="102" name="Rectangle 101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D206D7-3D45-465F-9E48-62D505323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7825" y="1089025"/>
            <a:ext cx="5848350" cy="1532951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/>
            <a:r>
              <a:rPr lang="en-US" sz="4800" dirty="0"/>
              <a:t>Topic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F4F77-CCBC-46FA-899F-5EE8FA53B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4197" y="3982322"/>
            <a:ext cx="5217413" cy="177070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lnSpc>
                <a:spcPct val="125000"/>
              </a:lnSpc>
              <a:buNone/>
            </a:pPr>
            <a:r>
              <a:rPr lang="en-US" sz="2400" dirty="0"/>
              <a:t>Breast Cancer Diagnosis Prediction Using Machine Learning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BF9F7A1D-1090-4288-AA92-5E103402E3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40943" y="2840038"/>
            <a:ext cx="1662113" cy="1177924"/>
            <a:chOff x="4987925" y="2840038"/>
            <a:chExt cx="2216150" cy="1177924"/>
          </a:xfrm>
        </p:grpSpPr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9109F7CF-3139-48B9-AF7B-9BD2941A8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5F52CE0A-5FEB-41F7-AC08-13F9CCDA58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107" name="Group 106">
                <a:extLst>
                  <a:ext uri="{FF2B5EF4-FFF2-40B4-BE49-F238E27FC236}">
                    <a16:creationId xmlns:a16="http://schemas.microsoft.com/office/drawing/2014/main" id="{A731CECC-3215-4BBB-9435-8EE683B8E3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12" name="Freeform 68">
                  <a:extLst>
                    <a:ext uri="{FF2B5EF4-FFF2-40B4-BE49-F238E27FC236}">
                      <a16:creationId xmlns:a16="http://schemas.microsoft.com/office/drawing/2014/main" id="{55668BB4-A5B1-47EB-B913-25AE6AB036B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3" name="Freeform 69">
                  <a:extLst>
                    <a:ext uri="{FF2B5EF4-FFF2-40B4-BE49-F238E27FC236}">
                      <a16:creationId xmlns:a16="http://schemas.microsoft.com/office/drawing/2014/main" id="{94A22C99-8239-43D4-81DE-86F79FF1D7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4" name="Line 70">
                  <a:extLst>
                    <a:ext uri="{FF2B5EF4-FFF2-40B4-BE49-F238E27FC236}">
                      <a16:creationId xmlns:a16="http://schemas.microsoft.com/office/drawing/2014/main" id="{8103C5B8-06AC-40D5-B70E-00FC0783A96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8" name="Group 107">
                <a:extLst>
                  <a:ext uri="{FF2B5EF4-FFF2-40B4-BE49-F238E27FC236}">
                    <a16:creationId xmlns:a16="http://schemas.microsoft.com/office/drawing/2014/main" id="{FE3881FC-25BE-49F9-8318-512ECDA4FB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09" name="Freeform 68">
                  <a:extLst>
                    <a:ext uri="{FF2B5EF4-FFF2-40B4-BE49-F238E27FC236}">
                      <a16:creationId xmlns:a16="http://schemas.microsoft.com/office/drawing/2014/main" id="{5A832B89-863F-48D0-A912-B1414A2544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0" name="Freeform 69">
                  <a:extLst>
                    <a:ext uri="{FF2B5EF4-FFF2-40B4-BE49-F238E27FC236}">
                      <a16:creationId xmlns:a16="http://schemas.microsoft.com/office/drawing/2014/main" id="{0BF5E77C-56C6-472D-B6A0-56C2E3D51B1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1" name="Line 70">
                  <a:extLst>
                    <a:ext uri="{FF2B5EF4-FFF2-40B4-BE49-F238E27FC236}">
                      <a16:creationId xmlns:a16="http://schemas.microsoft.com/office/drawing/2014/main" id="{8A3B85A2-B137-458E-B4D6-9141EA2D52A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465845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932C9F-F03D-4889-A971-FE055501A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050" y="396000"/>
            <a:ext cx="7659900" cy="1119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Introduction</a:t>
            </a:r>
            <a:endParaRPr lang="en-IN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9BF9BF3-7E9D-458B-A5D2-E730C5FFD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64736" y="1893832"/>
            <a:ext cx="405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B5B22EF-E0A2-45FF-BAFE-4F87E8A0A1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488462"/>
              </p:ext>
            </p:extLst>
          </p:nvPr>
        </p:nvGraphicFramePr>
        <p:xfrm>
          <a:off x="809550" y="2843213"/>
          <a:ext cx="7524900" cy="2925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0295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DEC0A-E17E-48BF-B05D-0EA9F2479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project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E1D57-0B6D-4DEC-8E2C-9412F6B9D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700" y="1761746"/>
            <a:ext cx="5655240" cy="1112836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What is Machine Learning?</a:t>
            </a:r>
            <a:endParaRPr lang="en-IN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F6AF886A-E127-443C-8F78-0B841F2F42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65697950"/>
              </p:ext>
            </p:extLst>
          </p:nvPr>
        </p:nvGraphicFramePr>
        <p:xfrm>
          <a:off x="1357284" y="2283301"/>
          <a:ext cx="6429432" cy="41794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42015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D2EE047-566C-48D4-9F44-4BB3B58FB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3E8EE3-2EAE-4C63-8514-A1FA1C7A7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500" y="945926"/>
            <a:ext cx="2648700" cy="2483074"/>
          </a:xfrm>
        </p:spPr>
        <p:txBody>
          <a:bodyPr anchor="t">
            <a:normAutofit/>
          </a:bodyPr>
          <a:lstStyle/>
          <a:p>
            <a:r>
              <a:rPr lang="en-US" dirty="0"/>
              <a:t>Breast Cancer</a:t>
            </a:r>
            <a:br>
              <a:rPr lang="en-US" dirty="0"/>
            </a:br>
            <a:r>
              <a:rPr lang="en-US" dirty="0"/>
              <a:t>And it’s Treatment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506E7-A73A-42E4-AA9E-834E142AD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8092" y="935999"/>
            <a:ext cx="4585908" cy="4832975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600" dirty="0"/>
              <a:t>Breast cancer is the most common invasive cancer in women and the second leading cause of cancer death in women after lung cancer.</a:t>
            </a:r>
            <a:endParaRPr lang="en-IN" sz="1600" dirty="0"/>
          </a:p>
          <a:p>
            <a:pPr>
              <a:lnSpc>
                <a:spcPct val="140000"/>
              </a:lnSpc>
            </a:pPr>
            <a:r>
              <a:rPr lang="en-IN" sz="1600" dirty="0"/>
              <a:t>Breast cancer can occur in both men and women, but it is far more common in women</a:t>
            </a:r>
          </a:p>
          <a:p>
            <a:pPr lvl="1">
              <a:lnSpc>
                <a:spcPct val="140000"/>
              </a:lnSpc>
            </a:pPr>
            <a:r>
              <a:rPr lang="en-US" sz="1600" dirty="0"/>
              <a:t>Treatment –</a:t>
            </a:r>
          </a:p>
          <a:p>
            <a:pPr marL="817200" lvl="1" indent="-457200">
              <a:lnSpc>
                <a:spcPct val="140000"/>
              </a:lnSpc>
              <a:buAutoNum type="arabicPeriod"/>
            </a:pPr>
            <a:r>
              <a:rPr lang="en-US" sz="1600" dirty="0"/>
              <a:t>Surgery</a:t>
            </a:r>
          </a:p>
          <a:p>
            <a:pPr marL="817200" lvl="1" indent="-457200">
              <a:lnSpc>
                <a:spcPct val="140000"/>
              </a:lnSpc>
              <a:buAutoNum type="arabicPeriod"/>
            </a:pPr>
            <a:r>
              <a:rPr lang="en-US" sz="1600" dirty="0"/>
              <a:t>Radiation therapy</a:t>
            </a:r>
          </a:p>
          <a:p>
            <a:pPr marL="817200" lvl="1" indent="-457200">
              <a:lnSpc>
                <a:spcPct val="140000"/>
              </a:lnSpc>
              <a:buAutoNum type="arabicPeriod"/>
            </a:pPr>
            <a:r>
              <a:rPr lang="en-US" sz="1600" dirty="0"/>
              <a:t>Chemotherapy</a:t>
            </a:r>
          </a:p>
          <a:p>
            <a:pPr marL="817200" lvl="1" indent="-457200">
              <a:lnSpc>
                <a:spcPct val="140000"/>
              </a:lnSpc>
              <a:buAutoNum type="arabicPeriod"/>
            </a:pPr>
            <a:r>
              <a:rPr lang="en-US" sz="1600" dirty="0"/>
              <a:t>Hormone blocking therapy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48EE24C-0DEE-4852-98D1-766934BDA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8100000" flipH="1">
            <a:off x="839827" y="3861830"/>
            <a:ext cx="1339489" cy="2211229"/>
            <a:chOff x="3125006" y="3171595"/>
            <a:chExt cx="1785984" cy="221122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6CBEAFE-2CF0-4684-B451-EB4CC26C1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136819" y="3174345"/>
              <a:ext cx="1760933" cy="2208479"/>
              <a:chOff x="4749017" y="2998646"/>
              <a:chExt cx="1760933" cy="2208479"/>
            </a:xfrm>
          </p:grpSpPr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8829D087-6E8C-49B4-8B14-A7322D6C92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5630197" y="2998646"/>
                <a:ext cx="0" cy="2208479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06AD7EE-911D-452D-BB96-558319A672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0" flipH="1">
                <a:off x="4749017" y="4416771"/>
                <a:ext cx="1760933" cy="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Rectangle 30">
                <a:extLst>
                  <a:ext uri="{FF2B5EF4-FFF2-40B4-BE49-F238E27FC236}">
                    <a16:creationId xmlns:a16="http://schemas.microsoft.com/office/drawing/2014/main" id="{EFB3432A-F33E-4636-93EA-39E5DE75C6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3500000">
                <a:off x="5136242" y="3224252"/>
                <a:ext cx="987915" cy="987915"/>
              </a:xfrm>
              <a:custGeom>
                <a:avLst/>
                <a:gdLst>
                  <a:gd name="connsiteX0" fmla="*/ 0 w 1302493"/>
                  <a:gd name="connsiteY0" fmla="*/ 0 h 1302493"/>
                  <a:gd name="connsiteX1" fmla="*/ 1302493 w 1302493"/>
                  <a:gd name="connsiteY1" fmla="*/ 0 h 1302493"/>
                  <a:gd name="connsiteX2" fmla="*/ 1302493 w 1302493"/>
                  <a:gd name="connsiteY2" fmla="*/ 1302493 h 1302493"/>
                  <a:gd name="connsiteX3" fmla="*/ 0 w 1302493"/>
                  <a:gd name="connsiteY3" fmla="*/ 1302493 h 1302493"/>
                  <a:gd name="connsiteX4" fmla="*/ 0 w 1302493"/>
                  <a:gd name="connsiteY4" fmla="*/ 0 h 1302493"/>
                  <a:gd name="connsiteX0" fmla="*/ 1302493 w 1393933"/>
                  <a:gd name="connsiteY0" fmla="*/ 1302493 h 1393933"/>
                  <a:gd name="connsiteX1" fmla="*/ 0 w 1393933"/>
                  <a:gd name="connsiteY1" fmla="*/ 1302493 h 1393933"/>
                  <a:gd name="connsiteX2" fmla="*/ 0 w 1393933"/>
                  <a:gd name="connsiteY2" fmla="*/ 0 h 1393933"/>
                  <a:gd name="connsiteX3" fmla="*/ 1302493 w 1393933"/>
                  <a:gd name="connsiteY3" fmla="*/ 0 h 1393933"/>
                  <a:gd name="connsiteX4" fmla="*/ 1393933 w 1393933"/>
                  <a:gd name="connsiteY4" fmla="*/ 1393933 h 1393933"/>
                  <a:gd name="connsiteX0" fmla="*/ 0 w 1393933"/>
                  <a:gd name="connsiteY0" fmla="*/ 1302493 h 1393933"/>
                  <a:gd name="connsiteX1" fmla="*/ 0 w 1393933"/>
                  <a:gd name="connsiteY1" fmla="*/ 0 h 1393933"/>
                  <a:gd name="connsiteX2" fmla="*/ 1302493 w 1393933"/>
                  <a:gd name="connsiteY2" fmla="*/ 0 h 1393933"/>
                  <a:gd name="connsiteX3" fmla="*/ 1393933 w 1393933"/>
                  <a:gd name="connsiteY3" fmla="*/ 1393933 h 1393933"/>
                  <a:gd name="connsiteX0" fmla="*/ 0 w 1302493"/>
                  <a:gd name="connsiteY0" fmla="*/ 1302493 h 1302493"/>
                  <a:gd name="connsiteX1" fmla="*/ 0 w 1302493"/>
                  <a:gd name="connsiteY1" fmla="*/ 0 h 1302493"/>
                  <a:gd name="connsiteX2" fmla="*/ 1302493 w 1302493"/>
                  <a:gd name="connsiteY2" fmla="*/ 0 h 130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02493" h="1302493">
                    <a:moveTo>
                      <a:pt x="0" y="1302493"/>
                    </a:moveTo>
                    <a:lnTo>
                      <a:pt x="0" y="0"/>
                    </a:lnTo>
                    <a:lnTo>
                      <a:pt x="1302493" y="0"/>
                    </a:lnTo>
                  </a:path>
                </a:pathLst>
              </a:cu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3" name="Rectangle 30">
                <a:extLst>
                  <a:ext uri="{FF2B5EF4-FFF2-40B4-BE49-F238E27FC236}">
                    <a16:creationId xmlns:a16="http://schemas.microsoft.com/office/drawing/2014/main" id="{201E85ED-EC70-4C1F-ADA1-385AFA3DBC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3500000">
                <a:off x="5327037" y="3070731"/>
                <a:ext cx="606323" cy="606323"/>
              </a:xfrm>
              <a:custGeom>
                <a:avLst/>
                <a:gdLst>
                  <a:gd name="connsiteX0" fmla="*/ 0 w 1302493"/>
                  <a:gd name="connsiteY0" fmla="*/ 0 h 1302493"/>
                  <a:gd name="connsiteX1" fmla="*/ 1302493 w 1302493"/>
                  <a:gd name="connsiteY1" fmla="*/ 0 h 1302493"/>
                  <a:gd name="connsiteX2" fmla="*/ 1302493 w 1302493"/>
                  <a:gd name="connsiteY2" fmla="*/ 1302493 h 1302493"/>
                  <a:gd name="connsiteX3" fmla="*/ 0 w 1302493"/>
                  <a:gd name="connsiteY3" fmla="*/ 1302493 h 1302493"/>
                  <a:gd name="connsiteX4" fmla="*/ 0 w 1302493"/>
                  <a:gd name="connsiteY4" fmla="*/ 0 h 1302493"/>
                  <a:gd name="connsiteX0" fmla="*/ 1302493 w 1393933"/>
                  <a:gd name="connsiteY0" fmla="*/ 1302493 h 1393933"/>
                  <a:gd name="connsiteX1" fmla="*/ 0 w 1393933"/>
                  <a:gd name="connsiteY1" fmla="*/ 1302493 h 1393933"/>
                  <a:gd name="connsiteX2" fmla="*/ 0 w 1393933"/>
                  <a:gd name="connsiteY2" fmla="*/ 0 h 1393933"/>
                  <a:gd name="connsiteX3" fmla="*/ 1302493 w 1393933"/>
                  <a:gd name="connsiteY3" fmla="*/ 0 h 1393933"/>
                  <a:gd name="connsiteX4" fmla="*/ 1393933 w 1393933"/>
                  <a:gd name="connsiteY4" fmla="*/ 1393933 h 1393933"/>
                  <a:gd name="connsiteX0" fmla="*/ 0 w 1393933"/>
                  <a:gd name="connsiteY0" fmla="*/ 1302493 h 1393933"/>
                  <a:gd name="connsiteX1" fmla="*/ 0 w 1393933"/>
                  <a:gd name="connsiteY1" fmla="*/ 0 h 1393933"/>
                  <a:gd name="connsiteX2" fmla="*/ 1302493 w 1393933"/>
                  <a:gd name="connsiteY2" fmla="*/ 0 h 1393933"/>
                  <a:gd name="connsiteX3" fmla="*/ 1393933 w 1393933"/>
                  <a:gd name="connsiteY3" fmla="*/ 1393933 h 1393933"/>
                  <a:gd name="connsiteX0" fmla="*/ 0 w 1302493"/>
                  <a:gd name="connsiteY0" fmla="*/ 1302493 h 1302493"/>
                  <a:gd name="connsiteX1" fmla="*/ 0 w 1302493"/>
                  <a:gd name="connsiteY1" fmla="*/ 0 h 1302493"/>
                  <a:gd name="connsiteX2" fmla="*/ 1302493 w 1302493"/>
                  <a:gd name="connsiteY2" fmla="*/ 0 h 130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02493" h="1302493">
                    <a:moveTo>
                      <a:pt x="0" y="1302493"/>
                    </a:moveTo>
                    <a:lnTo>
                      <a:pt x="0" y="0"/>
                    </a:lnTo>
                    <a:lnTo>
                      <a:pt x="1302493" y="0"/>
                    </a:lnTo>
                  </a:path>
                </a:pathLst>
              </a:cu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596CFCCC-96DF-4A61-9E5D-558B1B947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125006" y="3171595"/>
              <a:ext cx="1785984" cy="1799739"/>
              <a:chOff x="6879836" y="3516901"/>
              <a:chExt cx="1785984" cy="179973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FC78AD6F-09CE-4B30-BD5B-385DC487EF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879836" y="3521665"/>
                <a:ext cx="892801" cy="1794975"/>
              </a:xfrm>
              <a:custGeom>
                <a:avLst/>
                <a:gdLst>
                  <a:gd name="connsiteX0" fmla="*/ 892801 w 892801"/>
                  <a:gd name="connsiteY0" fmla="*/ 0 h 1794975"/>
                  <a:gd name="connsiteX1" fmla="*/ 892801 w 892801"/>
                  <a:gd name="connsiteY1" fmla="*/ 1434622 h 1794975"/>
                  <a:gd name="connsiteX2" fmla="*/ 845919 w 892801"/>
                  <a:gd name="connsiteY2" fmla="*/ 1533379 h 1794975"/>
                  <a:gd name="connsiteX3" fmla="*/ 440820 w 892801"/>
                  <a:gd name="connsiteY3" fmla="*/ 1794916 h 1794975"/>
                  <a:gd name="connsiteX4" fmla="*/ 379878 w 892801"/>
                  <a:gd name="connsiteY4" fmla="*/ 1791253 h 1794975"/>
                  <a:gd name="connsiteX5" fmla="*/ 763083 w 892801"/>
                  <a:gd name="connsiteY5" fmla="*/ 100140 h 1794975"/>
                  <a:gd name="connsiteX6" fmla="*/ 892801 w 892801"/>
                  <a:gd name="connsiteY6" fmla="*/ 0 h 1794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92801" h="1794975">
                    <a:moveTo>
                      <a:pt x="892801" y="0"/>
                    </a:moveTo>
                    <a:lnTo>
                      <a:pt x="892801" y="1434622"/>
                    </a:lnTo>
                    <a:lnTo>
                      <a:pt x="845919" y="1533379"/>
                    </a:lnTo>
                    <a:cubicBezTo>
                      <a:pt x="735106" y="1711682"/>
                      <a:pt x="584368" y="1792418"/>
                      <a:pt x="440820" y="1794916"/>
                    </a:cubicBezTo>
                    <a:cubicBezTo>
                      <a:pt x="420314" y="1795273"/>
                      <a:pt x="399954" y="1794033"/>
                      <a:pt x="379878" y="1791253"/>
                    </a:cubicBezTo>
                    <a:cubicBezTo>
                      <a:pt x="-41718" y="1732871"/>
                      <a:pt x="-338017" y="995203"/>
                      <a:pt x="763083" y="100140"/>
                    </a:cubicBezTo>
                    <a:lnTo>
                      <a:pt x="89280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5CE9B157-EB63-48A0-9199-65F4594C1C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72637" y="3516901"/>
                <a:ext cx="893183" cy="1795123"/>
              </a:xfrm>
              <a:custGeom>
                <a:avLst/>
                <a:gdLst>
                  <a:gd name="connsiteX0" fmla="*/ 191 w 893183"/>
                  <a:gd name="connsiteY0" fmla="*/ 0 h 1795123"/>
                  <a:gd name="connsiteX1" fmla="*/ 130101 w 893183"/>
                  <a:gd name="connsiteY1" fmla="*/ 100288 h 1795123"/>
                  <a:gd name="connsiteX2" fmla="*/ 513306 w 893183"/>
                  <a:gd name="connsiteY2" fmla="*/ 1791401 h 1795123"/>
                  <a:gd name="connsiteX3" fmla="*/ 47265 w 893183"/>
                  <a:gd name="connsiteY3" fmla="*/ 1533527 h 1795123"/>
                  <a:gd name="connsiteX4" fmla="*/ 192 w 893183"/>
                  <a:gd name="connsiteY4" fmla="*/ 1434367 h 1795123"/>
                  <a:gd name="connsiteX5" fmla="*/ 192 w 893183"/>
                  <a:gd name="connsiteY5" fmla="*/ 1438981 h 1795123"/>
                  <a:gd name="connsiteX6" fmla="*/ 0 w 893183"/>
                  <a:gd name="connsiteY6" fmla="*/ 1439386 h 1795123"/>
                  <a:gd name="connsiteX7" fmla="*/ 0 w 893183"/>
                  <a:gd name="connsiteY7" fmla="*/ 4764 h 1795123"/>
                  <a:gd name="connsiteX8" fmla="*/ 191 w 893183"/>
                  <a:gd name="connsiteY8" fmla="*/ 4616 h 1795123"/>
                  <a:gd name="connsiteX9" fmla="*/ 191 w 893183"/>
                  <a:gd name="connsiteY9" fmla="*/ 0 h 1795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93183" h="1795123">
                    <a:moveTo>
                      <a:pt x="191" y="0"/>
                    </a:moveTo>
                    <a:lnTo>
                      <a:pt x="130101" y="100288"/>
                    </a:lnTo>
                    <a:cubicBezTo>
                      <a:pt x="1231201" y="995351"/>
                      <a:pt x="934902" y="1733019"/>
                      <a:pt x="513306" y="1791401"/>
                    </a:cubicBezTo>
                    <a:cubicBezTo>
                      <a:pt x="352699" y="1813642"/>
                      <a:pt x="173909" y="1737302"/>
                      <a:pt x="47265" y="1533527"/>
                    </a:cubicBezTo>
                    <a:lnTo>
                      <a:pt x="192" y="1434367"/>
                    </a:lnTo>
                    <a:lnTo>
                      <a:pt x="192" y="1438981"/>
                    </a:lnTo>
                    <a:lnTo>
                      <a:pt x="0" y="1439386"/>
                    </a:lnTo>
                    <a:lnTo>
                      <a:pt x="0" y="4764"/>
                    </a:lnTo>
                    <a:lnTo>
                      <a:pt x="191" y="4616"/>
                    </a:lnTo>
                    <a:lnTo>
                      <a:pt x="19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3973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75D410-3518-43CE-A253-388DC8D57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500" y="536575"/>
            <a:ext cx="3059100" cy="1453003"/>
          </a:xfrm>
        </p:spPr>
        <p:txBody>
          <a:bodyPr wrap="square" anchor="b">
            <a:normAutofit/>
          </a:bodyPr>
          <a:lstStyle/>
          <a:p>
            <a:pPr algn="ctr"/>
            <a:r>
              <a:rPr lang="en-US" dirty="0"/>
              <a:t>Use of Machine Learning</a:t>
            </a:r>
            <a:endParaRPr lang="en-IN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6D745DA-D03E-47A2-9936-01C39D51A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069550" y="2428148"/>
            <a:ext cx="405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B5036-5509-446D-A2E2-DDC7ADAC4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2500" y="2877018"/>
            <a:ext cx="3059100" cy="2901482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400" dirty="0"/>
              <a:t>In this case, we can use machine learning techniques to create such a model that can diagnose the disease based on different factors and features available to us though dataset.</a:t>
            </a:r>
            <a:endParaRPr lang="en-IN" sz="1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5A6F56-5B66-4656-B01E-938834D6A3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7" name="Graphic 6" descr="Stethoscope">
            <a:extLst>
              <a:ext uri="{FF2B5EF4-FFF2-40B4-BE49-F238E27FC236}">
                <a16:creationId xmlns:a16="http://schemas.microsoft.com/office/drawing/2014/main" id="{1A3A8EE1-E322-4E90-9107-9F524C76CA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88345" y="1552715"/>
            <a:ext cx="3749914" cy="3749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370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F3808-C437-4B97-AEEE-8C68CEAA7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2350" y="304801"/>
            <a:ext cx="2579300" cy="769936"/>
          </a:xfrm>
        </p:spPr>
        <p:txBody>
          <a:bodyPr/>
          <a:lstStyle/>
          <a:p>
            <a:r>
              <a:rPr lang="en-US" dirty="0"/>
              <a:t>Our Dataset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B67508-182D-44CA-9440-26A96281F2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00" y="1172368"/>
            <a:ext cx="8483600" cy="4995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034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C5DCFBD7-5612-480F-BED3-7820176A5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28ED30-0791-4FB7-BC0C-EA22F409E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1508125"/>
            <a:ext cx="2924986" cy="3838576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Dataset Analysis</a:t>
            </a:r>
            <a:endParaRPr lang="en-IN" dirty="0"/>
          </a:p>
        </p:txBody>
      </p:sp>
      <p:grpSp>
        <p:nvGrpSpPr>
          <p:cNvPr id="21" name="Group 9">
            <a:extLst>
              <a:ext uri="{FF2B5EF4-FFF2-40B4-BE49-F238E27FC236}">
                <a16:creationId xmlns:a16="http://schemas.microsoft.com/office/drawing/2014/main" id="{E3093493-446B-45A4-9D25-97A096BDF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8100000" flipH="1">
            <a:off x="415757" y="402332"/>
            <a:ext cx="480886" cy="1069728"/>
            <a:chOff x="6484112" y="2967038"/>
            <a:chExt cx="641183" cy="1069728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5290F66-CF0B-44A8-98F9-67989433E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6" name="Freeform 68">
                <a:extLst>
                  <a:ext uri="{FF2B5EF4-FFF2-40B4-BE49-F238E27FC236}">
                    <a16:creationId xmlns:a16="http://schemas.microsoft.com/office/drawing/2014/main" id="{B1EC4FC7-CA30-496A-A81F-23F077FC31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" name="Freeform 69">
                <a:extLst>
                  <a:ext uri="{FF2B5EF4-FFF2-40B4-BE49-F238E27FC236}">
                    <a16:creationId xmlns:a16="http://schemas.microsoft.com/office/drawing/2014/main" id="{5D6D0395-600E-4B20-8F30-0AEE77B5E7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" name="Line 70">
                <a:extLst>
                  <a:ext uri="{FF2B5EF4-FFF2-40B4-BE49-F238E27FC236}">
                    <a16:creationId xmlns:a16="http://schemas.microsoft.com/office/drawing/2014/main" id="{FF4B76F2-9796-41F3-B9E3-83F7B60DD4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CEC35DC-9637-4964-84AC-F26B998A5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6484112" y="3104366"/>
              <a:ext cx="317159" cy="932400"/>
              <a:chOff x="6808136" y="2967038"/>
              <a:chExt cx="317159" cy="932400"/>
            </a:xfrm>
          </p:grpSpPr>
          <p:sp>
            <p:nvSpPr>
              <p:cNvPr id="13" name="Freeform 68">
                <a:extLst>
                  <a:ext uri="{FF2B5EF4-FFF2-40B4-BE49-F238E27FC236}">
                    <a16:creationId xmlns:a16="http://schemas.microsoft.com/office/drawing/2014/main" id="{DBDE4896-1B60-4B58-9194-5253D8C352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" name="Freeform 69">
                <a:extLst>
                  <a:ext uri="{FF2B5EF4-FFF2-40B4-BE49-F238E27FC236}">
                    <a16:creationId xmlns:a16="http://schemas.microsoft.com/office/drawing/2014/main" id="{59C17307-B18A-4106-97D9-D516369BA6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" name="Line 70">
                <a:extLst>
                  <a:ext uri="{FF2B5EF4-FFF2-40B4-BE49-F238E27FC236}">
                    <a16:creationId xmlns:a16="http://schemas.microsoft.com/office/drawing/2014/main" id="{141D9497-DF71-477C-BFC8-AE0D408BAF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9F703F4-243C-4517-80DA-7AC36B7D9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72000" y="3159000"/>
            <a:ext cx="0" cy="54000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EEFF8-DADB-4E89-9803-4B0EBECC84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1100" y="1079499"/>
            <a:ext cx="3338513" cy="4689476"/>
          </a:xfrm>
        </p:spPr>
        <p:txBody>
          <a:bodyPr anchor="ctr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700" dirty="0"/>
              <a:t>Our dataset comprise of : </a:t>
            </a:r>
          </a:p>
          <a:p>
            <a:pPr marL="702900" lvl="1" indent="-342900">
              <a:lnSpc>
                <a:spcPct val="140000"/>
              </a:lnSpc>
              <a:buFontTx/>
              <a:buChar char="-"/>
            </a:pPr>
            <a:r>
              <a:rPr lang="en-US" sz="1700" dirty="0"/>
              <a:t>33 different features including diagnosis result.</a:t>
            </a:r>
          </a:p>
          <a:p>
            <a:pPr marL="702900" lvl="1" indent="-342900">
              <a:lnSpc>
                <a:spcPct val="140000"/>
              </a:lnSpc>
              <a:buFontTx/>
              <a:buChar char="-"/>
            </a:pPr>
            <a:r>
              <a:rPr lang="en-US" sz="1700" dirty="0"/>
              <a:t>569 unique records of different patients</a:t>
            </a:r>
          </a:p>
          <a:p>
            <a:pPr marL="702900" lvl="1" indent="-342900">
              <a:lnSpc>
                <a:spcPct val="140000"/>
              </a:lnSpc>
              <a:buFontTx/>
              <a:buChar char="-"/>
            </a:pPr>
            <a:r>
              <a:rPr lang="en-US" sz="1700" dirty="0"/>
              <a:t>0 missing values</a:t>
            </a:r>
          </a:p>
          <a:p>
            <a:pPr marL="702900" lvl="1" indent="-342900">
              <a:lnSpc>
                <a:spcPct val="140000"/>
              </a:lnSpc>
              <a:buFontTx/>
              <a:buChar char="-"/>
            </a:pPr>
            <a:r>
              <a:rPr lang="en-US" sz="1700" dirty="0"/>
              <a:t>Two classes </a:t>
            </a:r>
          </a:p>
          <a:p>
            <a:pPr marL="1422900" lvl="2" indent="-342900">
              <a:lnSpc>
                <a:spcPct val="140000"/>
              </a:lnSpc>
              <a:buFontTx/>
              <a:buChar char="-"/>
            </a:pPr>
            <a:r>
              <a:rPr lang="en-US" sz="1700" dirty="0"/>
              <a:t>Malignant: 212</a:t>
            </a:r>
          </a:p>
          <a:p>
            <a:pPr marL="1422900" lvl="2" indent="-342900">
              <a:lnSpc>
                <a:spcPct val="140000"/>
              </a:lnSpc>
              <a:buFontTx/>
              <a:buChar char="-"/>
            </a:pPr>
            <a:r>
              <a:rPr lang="en-US" sz="1700" dirty="0"/>
              <a:t>Benign: 357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55013FF-CA42-4E11-9C84-9B450958B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 flipH="1">
            <a:off x="3675356" y="5368071"/>
            <a:ext cx="480886" cy="1069728"/>
            <a:chOff x="6484112" y="2967038"/>
            <a:chExt cx="641183" cy="1069728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922AE2C0-471F-463F-81AD-036775172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28" name="Freeform 68">
                <a:extLst>
                  <a:ext uri="{FF2B5EF4-FFF2-40B4-BE49-F238E27FC236}">
                    <a16:creationId xmlns:a16="http://schemas.microsoft.com/office/drawing/2014/main" id="{86AC4227-904F-4DAA-8EB3-AA15045E61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9" name="Freeform 69">
                <a:extLst>
                  <a:ext uri="{FF2B5EF4-FFF2-40B4-BE49-F238E27FC236}">
                    <a16:creationId xmlns:a16="http://schemas.microsoft.com/office/drawing/2014/main" id="{A9C558C0-0AE1-4345-9661-C1F771AF8C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0" name="Line 70">
                <a:extLst>
                  <a:ext uri="{FF2B5EF4-FFF2-40B4-BE49-F238E27FC236}">
                    <a16:creationId xmlns:a16="http://schemas.microsoft.com/office/drawing/2014/main" id="{70FD5E86-918D-4F6B-A6B2-DB8A113D46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11235B7-14E2-4FFE-92E8-58F11DE11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6484112" y="3104366"/>
              <a:ext cx="317159" cy="932400"/>
              <a:chOff x="6808136" y="2967038"/>
              <a:chExt cx="317159" cy="932400"/>
            </a:xfrm>
          </p:grpSpPr>
          <p:sp>
            <p:nvSpPr>
              <p:cNvPr id="25" name="Freeform 68">
                <a:extLst>
                  <a:ext uri="{FF2B5EF4-FFF2-40B4-BE49-F238E27FC236}">
                    <a16:creationId xmlns:a16="http://schemas.microsoft.com/office/drawing/2014/main" id="{8520057A-9BA7-4A16-B939-D2BD2EEB3A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6" name="Freeform 69">
                <a:extLst>
                  <a:ext uri="{FF2B5EF4-FFF2-40B4-BE49-F238E27FC236}">
                    <a16:creationId xmlns:a16="http://schemas.microsoft.com/office/drawing/2014/main" id="{9541235C-1F48-4100-872C-24CECB3B96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Line 70">
                <a:extLst>
                  <a:ext uri="{FF2B5EF4-FFF2-40B4-BE49-F238E27FC236}">
                    <a16:creationId xmlns:a16="http://schemas.microsoft.com/office/drawing/2014/main" id="{24D640F2-8B18-48D4-9845-20F0A8CA5C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21960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F20977-F12D-4AB3-A49E-F99F759D2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500" y="395288"/>
            <a:ext cx="3059100" cy="1597753"/>
          </a:xfrm>
        </p:spPr>
        <p:txBody>
          <a:bodyPr wrap="square" anchor="b">
            <a:normAutofit/>
          </a:bodyPr>
          <a:lstStyle/>
          <a:p>
            <a:pPr algn="ctr"/>
            <a:r>
              <a:rPr lang="en-US" dirty="0"/>
              <a:t>Data Visualization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D114B-2827-484C-8811-8FDD06367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2500" y="2361601"/>
            <a:ext cx="3059100" cy="3416900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700" dirty="0"/>
              <a:t>It is a technique of graphically representing information and data.</a:t>
            </a:r>
          </a:p>
          <a:p>
            <a:pPr>
              <a:lnSpc>
                <a:spcPct val="140000"/>
              </a:lnSpc>
            </a:pPr>
            <a:r>
              <a:rPr lang="en-US" sz="1700" dirty="0"/>
              <a:t>To understand data better we have visualized our data into plots and histograms.</a:t>
            </a:r>
            <a:endParaRPr lang="en-IN" sz="17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C9CF63D-A2A3-4ECF-BC53-4B0D56918F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72000" y="540033"/>
            <a:ext cx="0" cy="577800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225BA3F4-9967-4A53-9CB7-261E4E02C3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8345" y="2204263"/>
            <a:ext cx="3749914" cy="2446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221649"/>
      </p:ext>
    </p:extLst>
  </p:cSld>
  <p:clrMapOvr>
    <a:masterClrMapping/>
  </p:clrMapOvr>
</p:sld>
</file>

<file path=ppt/theme/theme1.xml><?xml version="1.0" encoding="utf-8"?>
<a:theme xmlns:a="http://schemas.openxmlformats.org/drawingml/2006/main" name="FrostyVTI">
  <a:themeElements>
    <a:clrScheme name="AnalogousFromRegularSeedLeftStep">
      <a:dk1>
        <a:srgbClr val="000000"/>
      </a:dk1>
      <a:lt1>
        <a:srgbClr val="FFFFFF"/>
      </a:lt1>
      <a:dk2>
        <a:srgbClr val="1B252F"/>
      </a:dk2>
      <a:lt2>
        <a:srgbClr val="F1F3F0"/>
      </a:lt2>
      <a:accent1>
        <a:srgbClr val="AD43CD"/>
      </a:accent1>
      <a:accent2>
        <a:srgbClr val="6333BC"/>
      </a:accent2>
      <a:accent3>
        <a:srgbClr val="434BCD"/>
      </a:accent3>
      <a:accent4>
        <a:srgbClr val="3173BB"/>
      </a:accent4>
      <a:accent5>
        <a:srgbClr val="42BCCA"/>
      </a:accent5>
      <a:accent6>
        <a:srgbClr val="31BB90"/>
      </a:accent6>
      <a:hlink>
        <a:srgbClr val="4C9D34"/>
      </a:hlink>
      <a:folHlink>
        <a:srgbClr val="7F7F7F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489</TotalTime>
  <Words>676</Words>
  <Application>Microsoft Office PowerPoint</Application>
  <PresentationFormat>On-screen Show (4:3)</PresentationFormat>
  <Paragraphs>86</Paragraphs>
  <Slides>19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Arial Black</vt:lpstr>
      <vt:lpstr>Avenir Next LT Pro</vt:lpstr>
      <vt:lpstr>Calibri</vt:lpstr>
      <vt:lpstr>Goudy Old Style</vt:lpstr>
      <vt:lpstr>Wingdings</vt:lpstr>
      <vt:lpstr>FrostyVTI</vt:lpstr>
      <vt:lpstr>Julia AI</vt:lpstr>
      <vt:lpstr>Topic</vt:lpstr>
      <vt:lpstr>Introduction</vt:lpstr>
      <vt:lpstr>Introduction to project</vt:lpstr>
      <vt:lpstr>Breast Cancer And it’s Treatment </vt:lpstr>
      <vt:lpstr>Use of Machine Learning</vt:lpstr>
      <vt:lpstr>Our Dataset</vt:lpstr>
      <vt:lpstr>Dataset Analysis</vt:lpstr>
      <vt:lpstr>Data Visualization</vt:lpstr>
      <vt:lpstr>Histogram</vt:lpstr>
      <vt:lpstr>Feature Engineering</vt:lpstr>
      <vt:lpstr>Machine Learning Model</vt:lpstr>
      <vt:lpstr>Training Model</vt:lpstr>
      <vt:lpstr>Accuracy of model</vt:lpstr>
      <vt:lpstr>Model Evaluation</vt:lpstr>
      <vt:lpstr>Contd. </vt:lpstr>
      <vt:lpstr>PowerPoint Presentation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Dhruv Saini</dc:creator>
  <cp:lastModifiedBy>Dhruv Saini</cp:lastModifiedBy>
  <cp:revision>36</cp:revision>
  <dcterms:created xsi:type="dcterms:W3CDTF">2021-04-29T10:24:15Z</dcterms:created>
  <dcterms:modified xsi:type="dcterms:W3CDTF">2021-05-07T07:23:30Z</dcterms:modified>
</cp:coreProperties>
</file>

<file path=docProps/thumbnail.jpeg>
</file>